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xlsx" ContentType="application/vnd.openxmlformats-officedocument.spreadsheetml.sheet"/>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s/slide9.xml" ContentType="application/vnd.openxmlformats-officedocument.presentationml.slide+xml"/>
  <Default Extension="rels" ContentType="application/vnd.openxmlformats-package.relationships+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aveSubsetFonts="1">
  <p:sldMasterIdLst>
    <p:sldMasterId id="2147483648" r:id="rId1"/>
    <p:sldMasterId id="2147483660" r:id="rId2"/>
  </p:sldMasterIdLst>
  <p:notesMasterIdLst>
    <p:notesMasterId r:id="rId27"/>
  </p:notesMasterIdLst>
  <p:sldIdLst>
    <p:sldId id="256" r:id="rId3"/>
    <p:sldId id="257" r:id="rId4"/>
    <p:sldId id="290" r:id="rId5"/>
    <p:sldId id="302" r:id="rId6"/>
    <p:sldId id="291" r:id="rId7"/>
    <p:sldId id="292" r:id="rId8"/>
    <p:sldId id="303" r:id="rId9"/>
    <p:sldId id="304" r:id="rId10"/>
    <p:sldId id="259" r:id="rId11"/>
    <p:sldId id="305" r:id="rId12"/>
    <p:sldId id="306" r:id="rId13"/>
    <p:sldId id="307" r:id="rId14"/>
    <p:sldId id="308" r:id="rId15"/>
    <p:sldId id="309" r:id="rId16"/>
    <p:sldId id="310" r:id="rId17"/>
    <p:sldId id="311" r:id="rId18"/>
    <p:sldId id="312" r:id="rId19"/>
    <p:sldId id="296" r:id="rId20"/>
    <p:sldId id="313" r:id="rId21"/>
    <p:sldId id="297" r:id="rId22"/>
    <p:sldId id="288" r:id="rId23"/>
    <p:sldId id="281" r:id="rId24"/>
    <p:sldId id="284" r:id="rId25"/>
    <p:sldId id="283" r:id="rId26"/>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7375E"/>
    <a:srgbClr val="000000"/>
    <a:srgbClr val="99CCFF"/>
    <a:srgbClr val="CCECFF"/>
    <a:srgbClr val="9999FF"/>
    <a:srgbClr val="00FF00"/>
    <a:srgbClr val="E46C0A"/>
    <a:srgbClr val="604A7B"/>
    <a:srgbClr val="7030A0"/>
    <a:srgbClr val="4F81B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horzBarState="maximized">
    <p:restoredLeft sz="15620"/>
    <p:restoredTop sz="76631" autoAdjust="0"/>
  </p:normalViewPr>
  <p:slideViewPr>
    <p:cSldViewPr snapToGrid="0" snapToObjects="1">
      <p:cViewPr varScale="1">
        <p:scale>
          <a:sx n="95" d="100"/>
          <a:sy n="95" d="100"/>
        </p:scale>
        <p:origin x="-112" y="-320"/>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heme" Target="theme/theme1.xml"/><Relationship Id="rId7" Type="http://schemas.openxmlformats.org/officeDocument/2006/relationships/slide" Target="slides/slide5.xml"/><Relationship Id="rId1" Type="http://schemas.openxmlformats.org/officeDocument/2006/relationships/slideMaster" Target="slideMasters/slideMaster1.xml"/><Relationship Id="rId24" Type="http://schemas.openxmlformats.org/officeDocument/2006/relationships/slide" Target="slides/slide22.xml"/><Relationship Id="rId25" Type="http://schemas.openxmlformats.org/officeDocument/2006/relationships/slide" Target="slides/slide23.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32"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notesMaster" Target="notesMasters/notesMaster1.xml"/><Relationship Id="rId14" Type="http://schemas.openxmlformats.org/officeDocument/2006/relationships/slide" Target="slides/slide12.xml"/><Relationship Id="rId23" Type="http://schemas.openxmlformats.org/officeDocument/2006/relationships/slide" Target="slides/slide21.xml"/><Relationship Id="rId4" Type="http://schemas.openxmlformats.org/officeDocument/2006/relationships/slide" Target="slides/slide2.xml"/><Relationship Id="rId28" Type="http://schemas.openxmlformats.org/officeDocument/2006/relationships/printerSettings" Target="printerSettings/printerSettings1.bin"/><Relationship Id="rId26" Type="http://schemas.openxmlformats.org/officeDocument/2006/relationships/slide" Target="slides/slide24.xml"/><Relationship Id="rId30" Type="http://schemas.openxmlformats.org/officeDocument/2006/relationships/viewProps" Target="viewProps.xml"/><Relationship Id="rId11" Type="http://schemas.openxmlformats.org/officeDocument/2006/relationships/slide" Target="slides/slide9.xml"/><Relationship Id="rId29" Type="http://schemas.openxmlformats.org/officeDocument/2006/relationships/presProps" Target="presProps.xml"/><Relationship Id="rId6" Type="http://schemas.openxmlformats.org/officeDocument/2006/relationships/slide" Target="slides/slide4.xml"/><Relationship Id="rId16" Type="http://schemas.openxmlformats.org/officeDocument/2006/relationships/slide" Target="slides/slide14.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title>
      <c:layout/>
    </c:title>
    <c:plotArea>
      <c:layout/>
      <c:barChart>
        <c:barDir val="col"/>
        <c:grouping val="clustered"/>
        <c:ser>
          <c:idx val="0"/>
          <c:order val="0"/>
          <c:tx>
            <c:strRef>
              <c:f>Sheet1!$B$1</c:f>
              <c:strCache>
                <c:ptCount val="1"/>
                <c:pt idx="0">
                  <c:v>Worldwide Shipments</c:v>
                </c:pt>
              </c:strCache>
            </c:strRef>
          </c:tx>
          <c:spPr>
            <a:scene3d>
              <a:camera prst="orthographicFront"/>
              <a:lightRig rig="threePt" dir="t"/>
            </a:scene3d>
            <a:sp3d>
              <a:bevelT/>
            </a:sp3d>
          </c:spPr>
          <c:cat>
            <c:numRef>
              <c:f>Sheet1!$A$2:$A$3</c:f>
              <c:numCache>
                <c:formatCode>General</c:formatCode>
                <c:ptCount val="2"/>
                <c:pt idx="0">
                  <c:v>2010.0</c:v>
                </c:pt>
                <c:pt idx="1">
                  <c:v>2013.0</c:v>
                </c:pt>
              </c:numCache>
            </c:numRef>
          </c:cat>
          <c:val>
            <c:numRef>
              <c:f>Sheet1!$B$2:$B$3</c:f>
              <c:numCache>
                <c:formatCode>General</c:formatCode>
                <c:ptCount val="2"/>
                <c:pt idx="0">
                  <c:v>3.1E8</c:v>
                </c:pt>
                <c:pt idx="1">
                  <c:v>3.9E8</c:v>
                </c:pt>
              </c:numCache>
            </c:numRef>
          </c:val>
        </c:ser>
        <c:dLbls/>
        <c:axId val="446608792"/>
        <c:axId val="486556040"/>
      </c:barChart>
      <c:catAx>
        <c:axId val="446608792"/>
        <c:scaling>
          <c:orientation val="minMax"/>
        </c:scaling>
        <c:axPos val="b"/>
        <c:numFmt formatCode="General" sourceLinked="1"/>
        <c:tickLblPos val="nextTo"/>
        <c:spPr>
          <a:ln w="38100"/>
        </c:spPr>
        <c:txPr>
          <a:bodyPr/>
          <a:lstStyle/>
          <a:p>
            <a:pPr>
              <a:defRPr b="1"/>
            </a:pPr>
            <a:endParaRPr lang="en-US"/>
          </a:p>
        </c:txPr>
        <c:crossAx val="486556040"/>
        <c:crosses val="autoZero"/>
        <c:auto val="1"/>
        <c:lblAlgn val="ctr"/>
        <c:lblOffset val="100"/>
      </c:catAx>
      <c:valAx>
        <c:axId val="486556040"/>
        <c:scaling>
          <c:orientation val="minMax"/>
          <c:max val="4.0E8"/>
        </c:scaling>
        <c:axPos val="l"/>
        <c:majorGridlines/>
        <c:numFmt formatCode="#,##0" sourceLinked="0"/>
        <c:tickLblPos val="nextTo"/>
        <c:spPr>
          <a:ln w="38100"/>
        </c:spPr>
        <c:txPr>
          <a:bodyPr/>
          <a:lstStyle/>
          <a:p>
            <a:pPr>
              <a:defRPr sz="1400" b="1"/>
            </a:pPr>
            <a:endParaRPr lang="en-US"/>
          </a:p>
        </c:txPr>
        <c:crossAx val="446608792"/>
        <c:crosses val="autoZero"/>
        <c:crossBetween val="between"/>
      </c:valAx>
    </c:plotArea>
    <c:plotVisOnly val="1"/>
    <c:dispBlanksAs val="gap"/>
  </c:chart>
  <c:spPr>
    <a:solidFill>
      <a:schemeClr val="accent6">
        <a:lumMod val="20000"/>
        <a:lumOff val="80000"/>
      </a:schemeClr>
    </a:solidFill>
    <a:scene3d>
      <a:camera prst="orthographicFront"/>
      <a:lightRig rig="threePt" dir="t"/>
    </a:scene3d>
    <a:sp3d>
      <a:bevelT/>
    </a:sp3d>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smtClean="0"/>
              <a:t>Smartphones as % of US Mobile Device</a:t>
            </a:r>
            <a:r>
              <a:rPr lang="en-US" baseline="0" dirty="0" smtClean="0"/>
              <a:t> </a:t>
            </a:r>
            <a:r>
              <a:rPr lang="en-US" dirty="0" smtClean="0"/>
              <a:t>Shipments</a:t>
            </a:r>
            <a:r>
              <a:rPr lang="en-US" baseline="0" dirty="0" smtClean="0"/>
              <a:t> </a:t>
            </a:r>
            <a:endParaRPr lang="en-US" dirty="0"/>
          </a:p>
        </c:rich>
      </c:tx>
      <c:layout/>
    </c:title>
    <c:plotArea>
      <c:layout/>
      <c:lineChart>
        <c:grouping val="standard"/>
        <c:ser>
          <c:idx val="0"/>
          <c:order val="0"/>
          <c:tx>
            <c:strRef>
              <c:f>Sheet1!$B$1</c:f>
              <c:strCache>
                <c:ptCount val="1"/>
                <c:pt idx="0">
                  <c:v>All Mobile Subscribers</c:v>
                </c:pt>
              </c:strCache>
            </c:strRef>
          </c:tx>
          <c:spPr>
            <a:ln>
              <a:prstDash val="dash"/>
            </a:ln>
          </c:spPr>
          <c:marker>
            <c:symbol val="circle"/>
            <c:size val="13"/>
            <c:spPr>
              <a:scene3d>
                <a:camera prst="orthographicFront"/>
                <a:lightRig rig="threePt" dir="t"/>
              </a:scene3d>
              <a:sp3d>
                <a:bevelT/>
              </a:sp3d>
            </c:spPr>
          </c:marker>
          <c:cat>
            <c:strRef>
              <c:f>Sheet1!$A$2:$A$5</c:f>
              <c:strCache>
                <c:ptCount val="4"/>
                <c:pt idx="0">
                  <c:v>Q4'09</c:v>
                </c:pt>
                <c:pt idx="1">
                  <c:v>Q1'10</c:v>
                </c:pt>
                <c:pt idx="2">
                  <c:v>Q2'10</c:v>
                </c:pt>
                <c:pt idx="3">
                  <c:v>Q3'10</c:v>
                </c:pt>
              </c:strCache>
            </c:strRef>
          </c:cat>
          <c:val>
            <c:numRef>
              <c:f>Sheet1!$B$2:$B$5</c:f>
              <c:numCache>
                <c:formatCode>0%</c:formatCode>
                <c:ptCount val="4"/>
                <c:pt idx="0">
                  <c:v>0.21</c:v>
                </c:pt>
                <c:pt idx="1">
                  <c:v>0.23</c:v>
                </c:pt>
                <c:pt idx="2">
                  <c:v>0.25</c:v>
                </c:pt>
                <c:pt idx="3">
                  <c:v>0.28</c:v>
                </c:pt>
              </c:numCache>
            </c:numRef>
          </c:val>
        </c:ser>
        <c:ser>
          <c:idx val="1"/>
          <c:order val="1"/>
          <c:tx>
            <c:strRef>
              <c:f>Sheet1!$C$1</c:f>
              <c:strCache>
                <c:ptCount val="1"/>
                <c:pt idx="0">
                  <c:v>Purchase in last 6 mos</c:v>
                </c:pt>
              </c:strCache>
            </c:strRef>
          </c:tx>
          <c:marker>
            <c:symbol val="diamond"/>
            <c:size val="16"/>
            <c:spPr>
              <a:scene3d>
                <a:camera prst="orthographicFront"/>
                <a:lightRig rig="threePt" dir="t"/>
              </a:scene3d>
              <a:sp3d>
                <a:bevelT/>
              </a:sp3d>
            </c:spPr>
          </c:marker>
          <c:cat>
            <c:strRef>
              <c:f>Sheet1!$A$2:$A$5</c:f>
              <c:strCache>
                <c:ptCount val="4"/>
                <c:pt idx="0">
                  <c:v>Q4'09</c:v>
                </c:pt>
                <c:pt idx="1">
                  <c:v>Q1'10</c:v>
                </c:pt>
                <c:pt idx="2">
                  <c:v>Q2'10</c:v>
                </c:pt>
                <c:pt idx="3">
                  <c:v>Q3'10</c:v>
                </c:pt>
              </c:strCache>
            </c:strRef>
          </c:cat>
          <c:val>
            <c:numRef>
              <c:f>Sheet1!$C$2:$C$5</c:f>
              <c:numCache>
                <c:formatCode>0%</c:formatCode>
                <c:ptCount val="4"/>
                <c:pt idx="0">
                  <c:v>0.3</c:v>
                </c:pt>
                <c:pt idx="1">
                  <c:v>0.33</c:v>
                </c:pt>
                <c:pt idx="2">
                  <c:v>0.35</c:v>
                </c:pt>
                <c:pt idx="3">
                  <c:v>0.41</c:v>
                </c:pt>
              </c:numCache>
            </c:numRef>
          </c:val>
        </c:ser>
        <c:dLbls/>
        <c:marker val="1"/>
        <c:axId val="418766936"/>
        <c:axId val="476860376"/>
      </c:lineChart>
      <c:catAx>
        <c:axId val="418766936"/>
        <c:scaling>
          <c:orientation val="minMax"/>
        </c:scaling>
        <c:axPos val="b"/>
        <c:tickLblPos val="nextTo"/>
        <c:spPr>
          <a:ln w="38100"/>
        </c:spPr>
        <c:txPr>
          <a:bodyPr/>
          <a:lstStyle/>
          <a:p>
            <a:pPr>
              <a:defRPr sz="1200" b="1"/>
            </a:pPr>
            <a:endParaRPr lang="en-US"/>
          </a:p>
        </c:txPr>
        <c:crossAx val="476860376"/>
        <c:crosses val="autoZero"/>
        <c:auto val="1"/>
        <c:lblAlgn val="ctr"/>
        <c:lblOffset val="100"/>
      </c:catAx>
      <c:valAx>
        <c:axId val="476860376"/>
        <c:scaling>
          <c:orientation val="minMax"/>
        </c:scaling>
        <c:axPos val="l"/>
        <c:majorGridlines/>
        <c:numFmt formatCode="0%" sourceLinked="1"/>
        <c:tickLblPos val="nextTo"/>
        <c:spPr>
          <a:ln w="38100"/>
        </c:spPr>
        <c:txPr>
          <a:bodyPr/>
          <a:lstStyle/>
          <a:p>
            <a:pPr>
              <a:defRPr sz="1400" b="1"/>
            </a:pPr>
            <a:endParaRPr lang="en-US"/>
          </a:p>
        </c:txPr>
        <c:crossAx val="418766936"/>
        <c:crosses val="autoZero"/>
        <c:crossBetween val="between"/>
      </c:valAx>
    </c:plotArea>
    <c:legend>
      <c:legendPos val="t"/>
      <c:layout/>
      <c:txPr>
        <a:bodyPr/>
        <a:lstStyle/>
        <a:p>
          <a:pPr>
            <a:defRPr sz="1400"/>
          </a:pPr>
          <a:endParaRPr lang="en-US"/>
        </a:p>
      </c:txPr>
    </c:legend>
    <c:plotVisOnly val="1"/>
    <c:dispBlanksAs val="gap"/>
  </c:chart>
  <c:spPr>
    <a:solidFill>
      <a:schemeClr val="accent6">
        <a:lumMod val="20000"/>
        <a:lumOff val="80000"/>
      </a:schemeClr>
    </a:solidFill>
    <a:scene3d>
      <a:camera prst="orthographicFront"/>
      <a:lightRig rig="threePt" dir="t"/>
    </a:scene3d>
    <a:sp3d>
      <a:bevelT/>
    </a:sp3d>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hart>
    <c:title>
      <c:layout/>
    </c:title>
    <c:plotArea>
      <c:layout/>
      <c:barChart>
        <c:barDir val="col"/>
        <c:grouping val="clustered"/>
        <c:ser>
          <c:idx val="0"/>
          <c:order val="0"/>
          <c:tx>
            <c:strRef>
              <c:f>Sheet1!$B$1</c:f>
              <c:strCache>
                <c:ptCount val="1"/>
                <c:pt idx="0">
                  <c:v>Day 1 Signups</c:v>
                </c:pt>
              </c:strCache>
            </c:strRef>
          </c:tx>
          <c:spPr>
            <a:scene3d>
              <a:camera prst="orthographicFront"/>
              <a:lightRig rig="threePt" dir="t"/>
            </a:scene3d>
            <a:sp3d>
              <a:bevelT/>
            </a:sp3d>
          </c:spPr>
          <c:cat>
            <c:numRef>
              <c:f>Sheet1!$A$2:$A$5</c:f>
              <c:numCache>
                <c:formatCode>General</c:formatCode>
                <c:ptCount val="4"/>
              </c:numCache>
            </c:numRef>
          </c:cat>
          <c:val>
            <c:numRef>
              <c:f>Sheet1!$B$2:$B$5</c:f>
              <c:numCache>
                <c:formatCode>#,##0</c:formatCode>
                <c:ptCount val="4"/>
                <c:pt idx="0">
                  <c:v>35000.0</c:v>
                </c:pt>
                <c:pt idx="1">
                  <c:v>50000.0</c:v>
                </c:pt>
                <c:pt idx="2">
                  <c:v>80000.0</c:v>
                </c:pt>
              </c:numCache>
            </c:numRef>
          </c:val>
        </c:ser>
        <c:dLbls/>
        <c:axId val="485011032"/>
        <c:axId val="478767832"/>
      </c:barChart>
      <c:catAx>
        <c:axId val="485011032"/>
        <c:scaling>
          <c:orientation val="minMax"/>
        </c:scaling>
        <c:axPos val="b"/>
        <c:numFmt formatCode="General" sourceLinked="1"/>
        <c:tickLblPos val="nextTo"/>
        <c:crossAx val="478767832"/>
        <c:crosses val="autoZero"/>
        <c:auto val="1"/>
        <c:lblAlgn val="ctr"/>
        <c:lblOffset val="100"/>
      </c:catAx>
      <c:valAx>
        <c:axId val="478767832"/>
        <c:scaling>
          <c:orientation val="minMax"/>
        </c:scaling>
        <c:axPos val="l"/>
        <c:majorGridlines>
          <c:spPr>
            <a:ln>
              <a:solidFill>
                <a:schemeClr val="bg2">
                  <a:lumMod val="90000"/>
                </a:schemeClr>
              </a:solidFill>
            </a:ln>
          </c:spPr>
        </c:majorGridlines>
        <c:numFmt formatCode="#,##0" sourceLinked="1"/>
        <c:tickLblPos val="nextTo"/>
        <c:crossAx val="485011032"/>
        <c:crosses val="autoZero"/>
        <c:crossBetween val="between"/>
      </c:valAx>
      <c:spPr>
        <a:ln>
          <a:solidFill>
            <a:schemeClr val="bg2">
              <a:lumMod val="90000"/>
            </a:schemeClr>
          </a:solidFill>
        </a:ln>
      </c:spPr>
    </c:plotArea>
    <c:plotVisOnly val="1"/>
    <c:dispBlanksAs val="gap"/>
  </c:chart>
  <c:spPr>
    <a:solidFill>
      <a:schemeClr val="tx1"/>
    </a:solidFill>
  </c:spPr>
  <c:txPr>
    <a:bodyPr/>
    <a:lstStyle/>
    <a:p>
      <a:pPr>
        <a:defRPr sz="1800">
          <a:solidFill>
            <a:schemeClr val="bg1"/>
          </a:solidFil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977771D-C4FA-4D4D-9B9E-55820D81FDCE}" type="datetimeFigureOut">
              <a:rPr lang="en-US"/>
              <a:pPr>
                <a:defRPr/>
              </a:pPr>
              <a:t>4/18/11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C2F625C-6ADB-4DD3-BFD5-BD6D33473BE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0417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CA93C46-96E7-4100-A8AE-9232FCC92049}" type="slidenum">
              <a:rPr lang="en-US" smtClean="0"/>
              <a:pPr fontAlgn="base">
                <a:spcBef>
                  <a:spcPct val="0"/>
                </a:spcBef>
                <a:spcAft>
                  <a:spcPct val="0"/>
                </a:spcAft>
                <a:defRPr/>
              </a:pPr>
              <a:t>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AAD44E-6BE9-4735-A6FB-C0A87C0E0823}" type="slidenum">
              <a:rPr lang="en-US" smtClean="0">
                <a:solidFill>
                  <a:srgbClr val="000000"/>
                </a:solidFill>
              </a:rPr>
              <a:pPr fontAlgn="base">
                <a:spcBef>
                  <a:spcPct val="0"/>
                </a:spcBef>
                <a:spcAft>
                  <a:spcPct val="0"/>
                </a:spcAft>
                <a:defRPr/>
              </a:pPr>
              <a:t>8</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Date Placeholder 7"/>
          <p:cNvSpPr>
            <a:spLocks noGrp="1"/>
          </p:cNvSpPr>
          <p:nvPr>
            <p:ph type="dt" sz="quarter" idx="1"/>
          </p:nvPr>
        </p:nvSpPr>
        <p:spPr bwMode="auto">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808661C-9200-475A-B59D-69275B75A6B5}" type="datetime1">
              <a:rPr lang="en-US" smtClean="0">
                <a:solidFill>
                  <a:srgbClr val="000000"/>
                </a:solidFill>
              </a:rPr>
              <a:pPr fontAlgn="base">
                <a:spcBef>
                  <a:spcPct val="0"/>
                </a:spcBef>
                <a:spcAft>
                  <a:spcPct val="0"/>
                </a:spcAft>
                <a:defRPr/>
              </a:pPr>
              <a:t>4/18/11</a:t>
            </a:fld>
            <a:endParaRPr lang="en-US" smtClean="0">
              <a:solidFill>
                <a:srgbClr val="000000"/>
              </a:solidFill>
            </a:endParaRPr>
          </a:p>
        </p:txBody>
      </p:sp>
      <p:sp>
        <p:nvSpPr>
          <p:cNvPr id="48133" name="Slide Number Placeholder 8"/>
          <p:cNvSpPr>
            <a:spLocks noGrp="1"/>
          </p:cNvSpPr>
          <p:nvPr>
            <p:ph type="sldNum" sz="quarter" idx="5"/>
          </p:nvPr>
        </p:nvSpPr>
        <p:spPr bwMode="auto">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D19CA16-0576-4481-B8B5-C54D50345CAE}" type="slidenum">
              <a:rPr lang="en-US" smtClean="0">
                <a:solidFill>
                  <a:srgbClr val="000000"/>
                </a:solidFill>
              </a:rPr>
              <a:pPr fontAlgn="base">
                <a:spcBef>
                  <a:spcPct val="0"/>
                </a:spcBef>
                <a:spcAft>
                  <a:spcPct val="0"/>
                </a:spcAft>
                <a:defRPr/>
              </a:pPr>
              <a:t>20</a:t>
            </a:fld>
            <a:endParaRPr lang="en-US" smtClean="0">
              <a:solidFill>
                <a:srgbClr val="000000"/>
              </a:solidFill>
            </a:endParaRPr>
          </a:p>
        </p:txBody>
      </p:sp>
      <p:sp>
        <p:nvSpPr>
          <p:cNvPr id="48134" name="Footer Placeholder 9"/>
          <p:cNvSpPr>
            <a:spLocks noGrp="1"/>
          </p:cNvSpPr>
          <p:nvPr>
            <p:ph type="ftr" sz="quarter" idx="4"/>
          </p:nvPr>
        </p:nvSpPr>
        <p:spPr bwMode="auto">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solidFill>
                  <a:srgbClr val="000000"/>
                </a:solidFill>
              </a:rPr>
              <a:t>© 2010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p:txBody>
      </p:sp>
      <p:sp>
        <p:nvSpPr>
          <p:cNvPr id="48135" name="Header Placeholder 10"/>
          <p:cNvSpPr>
            <a:spLocks noGrp="1"/>
          </p:cNvSpPr>
          <p:nvPr>
            <p:ph type="hdr" sz="quarter"/>
          </p:nvPr>
        </p:nvSpPr>
        <p:spPr bwMode="auto">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solidFill>
                  <a:srgbClr val="000000"/>
                </a:solidFill>
              </a:rPr>
              <a:t>PRISM FY11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85F8C64-7390-4E67-A811-0ED8416009E2}" type="slidenum">
              <a:rPr lang="en-US" smtClean="0">
                <a:solidFill>
                  <a:srgbClr val="000000"/>
                </a:solidFill>
              </a:rPr>
              <a:pPr fontAlgn="base">
                <a:spcBef>
                  <a:spcPct val="0"/>
                </a:spcBef>
                <a:spcAft>
                  <a:spcPct val="0"/>
                </a:spcAft>
                <a:defRPr/>
              </a:pPr>
              <a:t>22</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6D9C46-4181-487F-AD1B-950D5763DDD1}" type="datetimeFigureOut">
              <a:rPr lang="en-US"/>
              <a:pPr>
                <a:defRPr/>
              </a:pPr>
              <a:t>4/18/11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214E4F-374A-450E-A41C-360B64A1560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038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89B6F0-665F-470D-8235-DAF38C143C62}" type="datetimeFigureOut">
              <a:rPr lang="en-US"/>
              <a:pPr>
                <a:defRPr/>
              </a:pPr>
              <a:t>4/18/11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74686A-53DE-42EB-9501-C241B46A372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026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1605B6-B594-4710-8294-3FECE272DE9D}" type="datetimeFigureOut">
              <a:rPr lang="en-US"/>
              <a:pPr>
                <a:defRPr/>
              </a:pPr>
              <a:t>4/18/11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DDD300-FAE8-4AE4-BD33-313ECB7F3D5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0118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 Presentations">
    <p:spTree>
      <p:nvGrpSpPr>
        <p:cNvPr id="1" name=""/>
        <p:cNvGrpSpPr/>
        <p:nvPr/>
      </p:nvGrpSpPr>
      <p:grpSpPr>
        <a:xfrm>
          <a:off x="0" y="0"/>
          <a:ext cx="0" cy="0"/>
          <a:chOff x="0" y="0"/>
          <a:chExt cx="0" cy="0"/>
        </a:xfrm>
      </p:grpSpPr>
      <p:sp>
        <p:nvSpPr>
          <p:cNvPr id="7" name="Rectangle 3"/>
          <p:cNvSpPr>
            <a:spLocks noGrp="1" noChangeArrowheads="1"/>
          </p:cNvSpPr>
          <p:nvPr>
            <p:ph type="subTitle" idx="1"/>
          </p:nvPr>
        </p:nvSpPr>
        <p:spPr>
          <a:xfrm>
            <a:off x="885726" y="4775604"/>
            <a:ext cx="10586926" cy="506413"/>
          </a:xfrm>
          <a:ln/>
        </p:spPr>
        <p:txBody>
          <a:bodyPr>
            <a:noAutofit/>
          </a:bodyPr>
          <a:lstStyle>
            <a:lvl1pPr marL="0" marR="0" indent="0" algn="l" defTabSz="914327" rtl="0" eaLnBrk="1" fontAlgn="auto" latinLnBrk="0" hangingPunct="1">
              <a:lnSpc>
                <a:spcPct val="90000"/>
              </a:lnSpc>
              <a:spcBef>
                <a:spcPct val="0"/>
              </a:spcBef>
              <a:spcAft>
                <a:spcPts val="0"/>
              </a:spcAft>
              <a:buClrTx/>
              <a:buSzTx/>
              <a:buFont typeface="Segoe" pitchFamily="34" charset="0"/>
              <a:buNone/>
              <a:tabLst/>
              <a:defRPr lang="en-US" sz="2800" baseline="0">
                <a:solidFill>
                  <a:schemeClr val="bg1"/>
                </a:solidFill>
                <a:effectLst>
                  <a:outerShdw blurRad="50800" dist="38100" dir="2700000" algn="tl">
                    <a:srgbClr val="000000">
                      <a:alpha val="40000"/>
                    </a:srgbClr>
                  </a:outerShdw>
                </a:effectLst>
                <a:latin typeface="Calibri" pitchFamily="34" charset="0"/>
                <a:ea typeface="+mn-ea"/>
                <a:cs typeface="+mn-cs"/>
              </a:defRPr>
            </a:lvl1pPr>
          </a:lstStyle>
          <a:p>
            <a:r>
              <a:rPr lang="en-US" smtClean="0"/>
              <a:t>Click to edit Master subtitle style</a:t>
            </a:r>
            <a:endParaRPr lang="en-US" dirty="0"/>
          </a:p>
        </p:txBody>
      </p:sp>
      <p:sp>
        <p:nvSpPr>
          <p:cNvPr id="8" name="Title 7"/>
          <p:cNvSpPr>
            <a:spLocks noGrp="1"/>
          </p:cNvSpPr>
          <p:nvPr>
            <p:ph type="title"/>
          </p:nvPr>
        </p:nvSpPr>
        <p:spPr>
          <a:xfrm>
            <a:off x="885721" y="2887639"/>
            <a:ext cx="10563648" cy="1676400"/>
          </a:xfrm>
          <a:ln/>
        </p:spPr>
        <p:txBody>
          <a:bodyPr>
            <a:noAutofit/>
          </a:bodyPr>
          <a:lstStyle>
            <a:lvl1pPr>
              <a:defRPr lang="en-US" sz="4000" b="0" kern="1200" cap="none" spc="-125" noProof="0" dirty="0" smtClean="0">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latin typeface="Calibri" pitchFamily="34" charset="0"/>
                <a:ea typeface="+mn-ea"/>
                <a:cs typeface="Calibri" pitchFamily="34" charset="0"/>
              </a:defRPr>
            </a:lvl1pPr>
          </a:lstStyle>
          <a:p>
            <a:pPr lvl="0"/>
            <a:r>
              <a:rPr lang="en-US"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89592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798513" indent="-341313">
              <a:defRPr/>
            </a:lvl2pPr>
            <a:lvl3pPr marL="1146175" indent="-347663">
              <a:defRPr/>
            </a:lvl3pPr>
            <a:lvl4pPr marL="1481138" indent="-325438">
              <a:defRPr/>
            </a:lvl4pPr>
            <a:lvl5pPr marL="1944688" indent="-3444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87493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720" y="228600"/>
            <a:ext cx="11376237" cy="758952"/>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46450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660088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3720E7-E619-44DB-BDF5-E4E264765C40}" type="datetimeFigureOut">
              <a:rPr lang="en-US"/>
              <a:pPr>
                <a:defRPr/>
              </a:pPr>
              <a:t>4/18/11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876F32-2A5E-4AED-85B8-FC2AA210A8C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71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2904CF-BCDD-42F6-AE13-F7288530E4B0}" type="datetimeFigureOut">
              <a:rPr lang="en-US"/>
              <a:pPr>
                <a:defRPr/>
              </a:pPr>
              <a:t>4/18/11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29AD18-50F0-4E63-B7B4-C29881DF0D6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071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F4E757-9824-4F6D-B160-0F90941D3935}" type="datetimeFigureOut">
              <a:rPr lang="en-US"/>
              <a:pPr>
                <a:defRPr/>
              </a:pPr>
              <a:t>4/18/11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01B557-A6EE-4658-A3A8-2B1F00F4D16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968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792117-EC58-444E-BB90-2EA2283BAB15}" type="datetimeFigureOut">
              <a:rPr lang="en-US"/>
              <a:pPr>
                <a:defRPr/>
              </a:pPr>
              <a:t>4/18/11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E20C3FE-652E-41FD-9C83-E236D053071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628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4D2CFB9-6F89-415B-9B0D-AE42DDD5415B}" type="datetimeFigureOut">
              <a:rPr lang="en-US"/>
              <a:pPr>
                <a:defRPr/>
              </a:pPr>
              <a:t>4/18/11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C873CA-E88A-4E69-A1A5-A673EB1C100F}"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628274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BC9E76-8143-434E-91A9-D1CEFE674CF5}" type="datetimeFigureOut">
              <a:rPr lang="en-US"/>
              <a:pPr>
                <a:defRPr/>
              </a:pPr>
              <a:t>4/18/11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832950F-8173-421A-BD38-22EA1913159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226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07F5EB-554C-43E3-BCC6-E2848FE448E2}" type="datetimeFigureOut">
              <a:rPr lang="en-US"/>
              <a:pPr>
                <a:defRPr/>
              </a:pPr>
              <a:t>4/18/11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64A307-EC69-40A0-B736-A36AE467CAC9}"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32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9F8B51-D0F7-4D01-95C3-89EB21B3E743}" type="datetimeFigureOut">
              <a:rPr lang="en-US"/>
              <a:pPr>
                <a:defRPr/>
              </a:pPr>
              <a:t>4/18/11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791F14-F219-4ED2-8245-EC46D607E11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5598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6" Type="http://schemas.openxmlformats.org/officeDocument/2006/relationships/image" Target="../media/image1.png"/><Relationship Id="rId4" Type="http://schemas.openxmlformats.org/officeDocument/2006/relationships/slideLayout" Target="../slideLayouts/slideLayout15.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69625"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69625" cy="4525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434C9B-36F9-4A09-934B-4A727BD68004}" type="datetimeFigureOut">
              <a:rPr lang="en-US"/>
              <a:pPr>
                <a:defRPr/>
              </a:pPr>
              <a:t>4/18/11</a:t>
            </a:fld>
            <a:endParaRPr lang="en-US"/>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79AD232-3E4C-4094-8CE1-72E9E9D125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gradFill>
          <a:gsLst>
            <a:gs pos="0">
              <a:schemeClr val="accent1"/>
            </a:gs>
            <a:gs pos="100000">
              <a:srgbClr val="002463"/>
            </a:gs>
          </a:gsLst>
          <a:path path="circle">
            <a:fillToRect l="100000" t="100000" r="100000" b="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2763" y="241300"/>
            <a:ext cx="11268075"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2051" name="Text Placeholder 2"/>
          <p:cNvSpPr>
            <a:spLocks noGrp="1"/>
          </p:cNvSpPr>
          <p:nvPr>
            <p:ph type="body" idx="1"/>
          </p:nvPr>
        </p:nvSpPr>
        <p:spPr bwMode="auto">
          <a:xfrm>
            <a:off x="512763" y="1420813"/>
            <a:ext cx="11168062" cy="51831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lang="en-US" sz="4000" kern="1200" spc="-125" dirty="0">
          <a:ln w="3175">
            <a:noFill/>
          </a:ln>
          <a:gradFill flip="none" rotWithShape="1">
            <a:gsLst>
              <a:gs pos="0">
                <a:srgbClr val="F1DA61"/>
              </a:gs>
              <a:gs pos="10000">
                <a:srgbClr val="F1DA61"/>
              </a:gs>
              <a:gs pos="100000">
                <a:schemeClr val="bg1"/>
              </a:gs>
            </a:gsLst>
            <a:lin ang="16200000" scaled="0"/>
            <a:tileRect/>
          </a:gradFill>
          <a:effectLst>
            <a:outerShdw blurRad="50800" dist="38100" dir="2700000" algn="tl" rotWithShape="0">
              <a:prstClr val="black">
                <a:alpha val="40000"/>
              </a:prstClr>
            </a:outerShdw>
          </a:effectLst>
          <a:latin typeface="Calibri" pitchFamily="34" charset="0"/>
          <a:ea typeface="+mn-ea"/>
          <a:cs typeface="Calibri" pitchFamily="34" charset="0"/>
        </a:defRPr>
      </a:lvl1pPr>
      <a:lvl2pPr algn="l" rtl="0" eaLnBrk="0" fontAlgn="base" hangingPunct="0">
        <a:spcBef>
          <a:spcPct val="0"/>
        </a:spcBef>
        <a:spcAft>
          <a:spcPct val="0"/>
        </a:spcAft>
        <a:defRPr sz="4000">
          <a:solidFill>
            <a:schemeClr val="tx1"/>
          </a:solidFill>
          <a:latin typeface="Calibri" pitchFamily="34" charset="0"/>
          <a:cs typeface="Calibri" pitchFamily="34" charset="0"/>
        </a:defRPr>
      </a:lvl2pPr>
      <a:lvl3pPr algn="l" rtl="0" eaLnBrk="0" fontAlgn="base" hangingPunct="0">
        <a:spcBef>
          <a:spcPct val="0"/>
        </a:spcBef>
        <a:spcAft>
          <a:spcPct val="0"/>
        </a:spcAft>
        <a:defRPr sz="4000">
          <a:solidFill>
            <a:schemeClr val="tx1"/>
          </a:solidFill>
          <a:latin typeface="Calibri" pitchFamily="34" charset="0"/>
          <a:cs typeface="Calibri" pitchFamily="34" charset="0"/>
        </a:defRPr>
      </a:lvl3pPr>
      <a:lvl4pPr algn="l" rtl="0" eaLnBrk="0" fontAlgn="base" hangingPunct="0">
        <a:spcBef>
          <a:spcPct val="0"/>
        </a:spcBef>
        <a:spcAft>
          <a:spcPct val="0"/>
        </a:spcAft>
        <a:defRPr sz="4000">
          <a:solidFill>
            <a:schemeClr val="tx1"/>
          </a:solidFill>
          <a:latin typeface="Calibri" pitchFamily="34" charset="0"/>
          <a:cs typeface="Calibri" pitchFamily="34" charset="0"/>
        </a:defRPr>
      </a:lvl4pPr>
      <a:lvl5pPr algn="l" rtl="0" eaLnBrk="0" fontAlgn="base" hangingPunct="0">
        <a:spcBef>
          <a:spcPct val="0"/>
        </a:spcBef>
        <a:spcAft>
          <a:spcPct val="0"/>
        </a:spcAft>
        <a:defRPr sz="4000">
          <a:solidFill>
            <a:schemeClr val="tx1"/>
          </a:solidFill>
          <a:latin typeface="Calibri" pitchFamily="34" charset="0"/>
          <a:cs typeface="Calibri" pitchFamily="34" charset="0"/>
        </a:defRPr>
      </a:lvl5pPr>
      <a:lvl6pPr marL="457200" algn="l" rtl="0" fontAlgn="base">
        <a:spcBef>
          <a:spcPct val="0"/>
        </a:spcBef>
        <a:spcAft>
          <a:spcPct val="0"/>
        </a:spcAft>
        <a:defRPr sz="4000">
          <a:solidFill>
            <a:schemeClr val="tx1"/>
          </a:solidFill>
          <a:latin typeface="Calibri" pitchFamily="34" charset="0"/>
          <a:cs typeface="Calibri" pitchFamily="34" charset="0"/>
        </a:defRPr>
      </a:lvl6pPr>
      <a:lvl7pPr marL="914400" algn="l" rtl="0" fontAlgn="base">
        <a:spcBef>
          <a:spcPct val="0"/>
        </a:spcBef>
        <a:spcAft>
          <a:spcPct val="0"/>
        </a:spcAft>
        <a:defRPr sz="4000">
          <a:solidFill>
            <a:schemeClr val="tx1"/>
          </a:solidFill>
          <a:latin typeface="Calibri" pitchFamily="34" charset="0"/>
          <a:cs typeface="Calibri" pitchFamily="34" charset="0"/>
        </a:defRPr>
      </a:lvl7pPr>
      <a:lvl8pPr marL="1371600" algn="l" rtl="0" fontAlgn="base">
        <a:spcBef>
          <a:spcPct val="0"/>
        </a:spcBef>
        <a:spcAft>
          <a:spcPct val="0"/>
        </a:spcAft>
        <a:defRPr sz="4000">
          <a:solidFill>
            <a:schemeClr val="tx1"/>
          </a:solidFill>
          <a:latin typeface="Calibri" pitchFamily="34" charset="0"/>
          <a:cs typeface="Calibri" pitchFamily="34" charset="0"/>
        </a:defRPr>
      </a:lvl8pPr>
      <a:lvl9pPr marL="1828800" algn="l" rtl="0" fontAlgn="base">
        <a:spcBef>
          <a:spcPct val="0"/>
        </a:spcBef>
        <a:spcAft>
          <a:spcPct val="0"/>
        </a:spcAft>
        <a:defRPr sz="4000">
          <a:solidFill>
            <a:schemeClr val="tx1"/>
          </a:solidFill>
          <a:latin typeface="Calibri" pitchFamily="34" charset="0"/>
          <a:cs typeface="Calibri" pitchFamily="34" charset="0"/>
        </a:defRPr>
      </a:lvl9pPr>
    </p:titleStyle>
    <p:bodyStyle>
      <a:lvl1pPr marL="342900" indent="-342900" algn="l" rtl="0" eaLnBrk="0" fontAlgn="base" hangingPunct="0">
        <a:spcBef>
          <a:spcPct val="20000"/>
        </a:spcBef>
        <a:spcAft>
          <a:spcPct val="0"/>
        </a:spcAft>
        <a:buSzPct val="80000"/>
        <a:buBlip>
          <a:blip r:embed="rId6"/>
        </a:buBlip>
        <a:defRPr sz="3200" kern="1200">
          <a:solidFill>
            <a:schemeClr val="bg1"/>
          </a:solidFill>
          <a:latin typeface="Calibri" pitchFamily="34" charset="0"/>
          <a:ea typeface="+mn-ea"/>
          <a:cs typeface="+mn-cs"/>
        </a:defRPr>
      </a:lvl1pPr>
      <a:lvl2pPr marL="682625" indent="-341313" algn="l" rtl="0" eaLnBrk="0" fontAlgn="base" hangingPunct="0">
        <a:spcBef>
          <a:spcPct val="20000"/>
        </a:spcBef>
        <a:spcAft>
          <a:spcPct val="0"/>
        </a:spcAft>
        <a:buSzPct val="80000"/>
        <a:buBlip>
          <a:blip r:embed="rId6"/>
        </a:buBlip>
        <a:defRPr sz="2800" kern="1200">
          <a:solidFill>
            <a:schemeClr val="bg1"/>
          </a:solidFill>
          <a:latin typeface="Calibri" pitchFamily="34" charset="0"/>
          <a:ea typeface="+mn-ea"/>
          <a:cs typeface="+mn-cs"/>
        </a:defRPr>
      </a:lvl2pPr>
      <a:lvl3pPr marL="1030288" indent="-347663" algn="l" rtl="0" eaLnBrk="0" fontAlgn="base" hangingPunct="0">
        <a:spcBef>
          <a:spcPct val="20000"/>
        </a:spcBef>
        <a:spcAft>
          <a:spcPct val="0"/>
        </a:spcAft>
        <a:buSzPct val="80000"/>
        <a:buBlip>
          <a:blip r:embed="rId6"/>
        </a:buBlip>
        <a:defRPr sz="2400" kern="1200">
          <a:solidFill>
            <a:schemeClr val="bg1"/>
          </a:solidFill>
          <a:latin typeface="Calibri" pitchFamily="34" charset="0"/>
          <a:ea typeface="+mn-ea"/>
          <a:cs typeface="+mn-cs"/>
        </a:defRPr>
      </a:lvl3pPr>
      <a:lvl4pPr marL="1379538" indent="-341313" algn="l" rtl="0" eaLnBrk="0" fontAlgn="base" hangingPunct="0">
        <a:spcBef>
          <a:spcPct val="20000"/>
        </a:spcBef>
        <a:spcAft>
          <a:spcPct val="0"/>
        </a:spcAft>
        <a:buSzPct val="80000"/>
        <a:buBlip>
          <a:blip r:embed="rId6"/>
        </a:buBlip>
        <a:defRPr sz="2000" kern="1200">
          <a:solidFill>
            <a:schemeClr val="bg1"/>
          </a:solidFill>
          <a:latin typeface="Calibri" pitchFamily="34" charset="0"/>
          <a:ea typeface="+mn-ea"/>
          <a:cs typeface="+mn-cs"/>
        </a:defRPr>
      </a:lvl4pPr>
      <a:lvl5pPr marL="1712913" indent="-346075" algn="l" rtl="0" eaLnBrk="0" fontAlgn="base" hangingPunct="0">
        <a:spcBef>
          <a:spcPct val="20000"/>
        </a:spcBef>
        <a:spcAft>
          <a:spcPct val="0"/>
        </a:spcAft>
        <a:buSzPct val="80000"/>
        <a:buBlip>
          <a:blip r:embed="rId6"/>
        </a:buBlip>
        <a:defRPr sz="2000"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4" Type="http://schemas.openxmlformats.org/officeDocument/2006/relationships/image" Target="../media/image30.png"/><Relationship Id="rId5" Type="http://schemas.openxmlformats.org/officeDocument/2006/relationships/image" Target="../media/image31.png"/><Relationship Id="rId7" Type="http://schemas.openxmlformats.org/officeDocument/2006/relationships/image" Target="../media/image33.jpeg"/><Relationship Id="rId1" Type="http://schemas.openxmlformats.org/officeDocument/2006/relationships/slideLayout" Target="../slideLayouts/slideLayout13.xml"/><Relationship Id="rId2" Type="http://schemas.openxmlformats.org/officeDocument/2006/relationships/image" Target="../media/image28.png"/><Relationship Id="rId9" Type="http://schemas.openxmlformats.org/officeDocument/2006/relationships/image" Target="../media/image35.png"/><Relationship Id="rId3" Type="http://schemas.openxmlformats.org/officeDocument/2006/relationships/image" Target="../media/image29.png"/><Relationship Id="rId6"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download.microsoft.com/download/3/C/A/3CAC4CB3-8861-4ADF-98BB-695BA9DB5133/TownHallCampaignDatasheet.docx" TargetMode="External"/><Relationship Id="rId4" Type="http://schemas.openxmlformats.org/officeDocument/2006/relationships/hyperlink" Target="http://www.devx.com/MS_Azure/Article/46308" TargetMode="External"/><Relationship Id="rId5" Type="http://schemas.openxmlformats.org/officeDocument/2006/relationships/hyperlink" Target="https://channel9.msdn.com/Shows/Cloud+Cover/Cloud-Cover-Episode-41-Windows-Azure-Toolkit-for-Windows-Phone-7" TargetMode="External"/><Relationship Id="rId7" Type="http://schemas.openxmlformats.org/officeDocument/2006/relationships/hyperlink" Target="http://archive.msdn.microsoft.com/TownHall" TargetMode="External"/><Relationship Id="rId1" Type="http://schemas.openxmlformats.org/officeDocument/2006/relationships/slideLayout" Target="../slideLayouts/slideLayout13.xml"/><Relationship Id="rId2" Type="http://schemas.openxmlformats.org/officeDocument/2006/relationships/hyperlink" Target="http://facebooksdk.codeplex.com/" TargetMode="External"/><Relationship Id="rId3" Type="http://schemas.openxmlformats.org/officeDocument/2006/relationships/hyperlink" Target="http://azuretoolkit.codeplex.com/" TargetMode="External"/><Relationship Id="rId6" Type="http://schemas.openxmlformats.org/officeDocument/2006/relationships/hyperlink" Target="http://blogs.msdn.com/b/windowsazure/archive/2011/03/23/now-available-windows-azure-toolkit-for-windows-phone-7.aspx" TargetMode="External"/></Relationships>
</file>

<file path=ppt/slides/_rels/slide21.xml.rels><?xml version="1.0" encoding="UTF-8" standalone="yes"?>
<Relationships xmlns="http://schemas.openxmlformats.org/package/2006/relationships"><Relationship Id="rId4" Type="http://schemas.openxmlformats.org/officeDocument/2006/relationships/image" Target="../media/image37.png"/><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36.png"/><Relationship Id="rId5"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4" Type="http://schemas.openxmlformats.org/officeDocument/2006/relationships/hyperlink" Target="http://www.globalfoundationservices.com/" TargetMode="External"/><Relationship Id="rId4" Type="http://schemas.openxmlformats.org/officeDocument/2006/relationships/hyperlink" Target="https://channel9.msdn.com/Shows/Cloud+Cover" TargetMode="External"/><Relationship Id="rId7" Type="http://schemas.openxmlformats.org/officeDocument/2006/relationships/hyperlink" Target="http://tinyurl.com/AzureTrainingKitDecUpdate" TargetMode="External"/><Relationship Id="rId11" Type="http://schemas.openxmlformats.org/officeDocument/2006/relationships/hyperlink" Target="http://blogs.msdn.com/mpneast/archive/2010/04/22/register-to-attend-a-windows-azure-virtual-hands-on-workshop.aspx" TargetMode="External"/><Relationship Id="rId1" Type="http://schemas.openxmlformats.org/officeDocument/2006/relationships/slideLayout" Target="../slideLayouts/slideLayout13.xml"/><Relationship Id="rId6" Type="http://schemas.openxmlformats.org/officeDocument/2006/relationships/hyperlink" Target="http://www.microsoft.com/downloads/details.aspx?FamilyID=5664019e-6860-4c33-9843-4eb40b297ab6&amp;displaylang=en" TargetMode="External"/><Relationship Id="rId16" Type="http://schemas.openxmlformats.org/officeDocument/2006/relationships/hyperlink" Target="http://player.microsoftpdc.com/Session/6f853fa2-06f6-45e5-ac25-18c31cc4ba32" TargetMode="External"/><Relationship Id="rId8" Type="http://schemas.openxmlformats.org/officeDocument/2006/relationships/hyperlink" Target="http://www.interoperabilitybridges.com/default.aspx" TargetMode="External"/><Relationship Id="rId13" Type="http://schemas.openxmlformats.org/officeDocument/2006/relationships/hyperlink" Target="http://channel9.msdn.com/posts/Abe+Pachikara/MSDN-Azure-Benefits-How-To-1-of-3-6-mins/" TargetMode="External"/><Relationship Id="rId10" Type="http://schemas.openxmlformats.org/officeDocument/2006/relationships/hyperlink" Target="http://www.microsoft.com/windowsazure/evidence/" TargetMode="External"/><Relationship Id="rId5" Type="http://schemas.openxmlformats.org/officeDocument/2006/relationships/hyperlink" Target="http://www.facebook.com/windowsazure" TargetMode="External"/><Relationship Id="rId15" Type="http://schemas.openxmlformats.org/officeDocument/2006/relationships/hyperlink" Target="http://www.microsoft.com/events/series/securitytalk.aspx?tab=webcasts&amp;id=43316" TargetMode="External"/><Relationship Id="rId12" Type="http://schemas.openxmlformats.org/officeDocument/2006/relationships/hyperlink" Target="http://msdn.microsoft.com/en-us/windowsazure/cc974146.aspx" TargetMode="External"/><Relationship Id="rId2" Type="http://schemas.openxmlformats.org/officeDocument/2006/relationships/image" Target="../media/image1.png"/><Relationship Id="rId9" Type="http://schemas.openxmlformats.org/officeDocument/2006/relationships/hyperlink" Target="http://channel9.msdn.com/posts/Abe+Pachikara/Whiteboard-Video-1-of-4-What-is-the-Windows-Azure-Platform/" TargetMode="External"/><Relationship Id="rId3" Type="http://schemas.openxmlformats.org/officeDocument/2006/relationships/hyperlink" Target="http://www.microsoft.com/bizspark/" TargetMode="Externa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3" Type="http://schemas.openxmlformats.org/officeDocument/2006/relationships/chart" Target="../charts/chart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3" Type="http://schemas.openxmlformats.org/officeDocument/2006/relationships/chart" Target="../charts/chart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4" Type="http://schemas.openxmlformats.org/officeDocument/2006/relationships/image" Target="../media/image15.png"/><Relationship Id="rId20" Type="http://schemas.openxmlformats.org/officeDocument/2006/relationships/image" Target="../media/image21.png"/><Relationship Id="rId4" Type="http://schemas.openxmlformats.org/officeDocument/2006/relationships/image" Target="../media/image5.png"/><Relationship Id="rId21" Type="http://schemas.openxmlformats.org/officeDocument/2006/relationships/image" Target="../media/image22.png"/><Relationship Id="rId22" Type="http://schemas.openxmlformats.org/officeDocument/2006/relationships/image" Target="../media/image23.png"/><Relationship Id="rId23" Type="http://schemas.openxmlformats.org/officeDocument/2006/relationships/image" Target="../media/image24.jpeg"/><Relationship Id="rId7" Type="http://schemas.openxmlformats.org/officeDocument/2006/relationships/image" Target="../media/image8.png"/><Relationship Id="rId11"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7.png"/><Relationship Id="rId16" Type="http://schemas.openxmlformats.org/officeDocument/2006/relationships/image" Target="../media/image17.png"/><Relationship Id="rId8" Type="http://schemas.openxmlformats.org/officeDocument/2006/relationships/image" Target="../media/image9.png"/><Relationship Id="rId13" Type="http://schemas.openxmlformats.org/officeDocument/2006/relationships/image" Target="../media/image14.png"/><Relationship Id="rId10"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6.png"/><Relationship Id="rId12" Type="http://schemas.openxmlformats.org/officeDocument/2006/relationships/image" Target="../media/image13.png"/><Relationship Id="rId17" Type="http://schemas.openxmlformats.org/officeDocument/2006/relationships/image" Target="../media/image18.png"/><Relationship Id="rId19" Type="http://schemas.openxmlformats.org/officeDocument/2006/relationships/image" Target="../media/image20.png"/><Relationship Id="rId2" Type="http://schemas.openxmlformats.org/officeDocument/2006/relationships/notesSlide" Target="../notesSlides/notesSlide2.xml"/><Relationship Id="rId9" Type="http://schemas.openxmlformats.org/officeDocument/2006/relationships/image" Target="../media/image10.png"/><Relationship Id="rId3" Type="http://schemas.openxmlformats.org/officeDocument/2006/relationships/image" Target="../media/image4.png"/><Relationship Id="rId18"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885721" y="639739"/>
            <a:ext cx="10563648" cy="1676400"/>
          </a:xfrm>
        </p:spPr>
        <p:txBody>
          <a:bodyPr/>
          <a:lstStyle/>
          <a:p>
            <a:pPr eaLnBrk="1" fontAlgn="auto" hangingPunct="1">
              <a:spcAft>
                <a:spcPts val="0"/>
              </a:spcAft>
              <a:defRPr/>
            </a:pPr>
            <a:r>
              <a:rPr lang="en-US" sz="6600" dirty="0">
                <a:effectLst/>
              </a:rPr>
              <a:t>Harnessing the Cloud to Create Social Mobile Apps That Scale</a:t>
            </a:r>
            <a:endParaRPr sz="6600" dirty="0"/>
          </a:p>
        </p:txBody>
      </p:sp>
      <p:sp>
        <p:nvSpPr>
          <p:cNvPr id="4" name="Subtitle 2"/>
          <p:cNvSpPr>
            <a:spLocks noGrp="1"/>
          </p:cNvSpPr>
          <p:nvPr>
            <p:ph type="subTitle" idx="1"/>
          </p:nvPr>
        </p:nvSpPr>
        <p:spPr>
          <a:xfrm>
            <a:off x="912810" y="3710599"/>
            <a:ext cx="7829407" cy="1329595"/>
          </a:xfrm>
          <a:extLst/>
        </p:spPr>
        <p:txBody>
          <a:bodyPr rtlCol="0"/>
          <a:lstStyle/>
          <a:p>
            <a:pPr>
              <a:defRPr/>
            </a:pPr>
            <a:r>
              <a:rPr lang="en-US" sz="2400" spc="-125" dirty="0" smtClean="0">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cs typeface="Calibri" pitchFamily="34" charset="0"/>
              </a:rPr>
              <a:t>Jim Zimmerman</a:t>
            </a:r>
          </a:p>
          <a:p>
            <a:pPr>
              <a:defRPr/>
            </a:pPr>
            <a:r>
              <a:rPr lang="en-US" sz="2400" spc="-125" dirty="0">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cs typeface="Calibri" pitchFamily="34" charset="0"/>
              </a:rPr>
              <a:t>CTO, </a:t>
            </a:r>
            <a:r>
              <a:rPr lang="en-US" sz="2400" spc="-125" dirty="0" err="1" smtClean="0">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cs typeface="Calibri" pitchFamily="34" charset="0"/>
              </a:rPr>
              <a:t>Thuzi</a:t>
            </a:r>
            <a:r>
              <a:rPr lang="en-US" sz="2400" spc="-125" dirty="0" smtClean="0">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cs typeface="Calibri" pitchFamily="34" charset="0"/>
              </a:rPr>
              <a:t>     (Facebook Preferred Partner)</a:t>
            </a:r>
            <a:r>
              <a:rPr lang="en-US" sz="2400" spc="-125" dirty="0">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cs typeface="Calibri" pitchFamily="34" charset="0"/>
              </a:rPr>
              <a:t/>
            </a:r>
            <a:br>
              <a:rPr lang="en-US" sz="2400" spc="-125" dirty="0">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cs typeface="Calibri" pitchFamily="34" charset="0"/>
              </a:rPr>
            </a:br>
            <a:r>
              <a:rPr lang="en-US" sz="2400" spc="-125" dirty="0">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cs typeface="Calibri" pitchFamily="34" charset="0"/>
              </a:rPr>
              <a:t>@</a:t>
            </a:r>
            <a:r>
              <a:rPr lang="en-US" sz="2400" spc="-125" dirty="0" err="1">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cs typeface="Calibri" pitchFamily="34" charset="0"/>
              </a:rPr>
              <a:t>jimzim</a:t>
            </a:r>
            <a:endParaRPr lang="en-US" sz="2400" spc="-125" dirty="0">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cs typeface="Calibri" pitchFamily="34" charset="0"/>
            </a:endParaRPr>
          </a:p>
          <a:p>
            <a:pPr>
              <a:defRPr/>
            </a:pPr>
            <a:endParaRPr sz="2400" spc="-125" dirty="0">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cs typeface="Calibri" pitchFamily="34" charset="0"/>
            </a:endParaRPr>
          </a:p>
          <a:p>
            <a:pPr>
              <a:defRPr/>
            </a:pPr>
            <a:r>
              <a:rPr sz="2400" spc="-125" dirty="0" smtClean="0">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cs typeface="Calibri" pitchFamily="34" charset="0"/>
              </a:rPr>
              <a:t>Abe Pachikara</a:t>
            </a:r>
          </a:p>
          <a:p>
            <a:pPr>
              <a:defRPr/>
            </a:pPr>
            <a:r>
              <a:rPr sz="2400" spc="-125" dirty="0" smtClean="0">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cs typeface="Calibri" pitchFamily="34" charset="0"/>
              </a:rPr>
              <a:t>US Cloud Computing Developer Adoption Lead, Microsoft</a:t>
            </a:r>
          </a:p>
          <a:p>
            <a:pPr>
              <a:defRPr/>
            </a:pPr>
            <a:r>
              <a:rPr sz="2400" spc="-125" dirty="0" smtClean="0">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cs typeface="Calibri" pitchFamily="34" charset="0"/>
              </a:rPr>
              <a:t>Twitter:  @</a:t>
            </a:r>
            <a:r>
              <a:rPr sz="2400" spc="-125" dirty="0" err="1" smtClean="0">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cs typeface="Calibri" pitchFamily="34" charset="0"/>
              </a:rPr>
              <a:t>abepachikara</a:t>
            </a:r>
            <a:endParaRPr sz="2400" spc="-125" dirty="0" smtClean="0">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cs typeface="Calibri" pitchFamily="34" charset="0"/>
            </a:endParaRPr>
          </a:p>
          <a:p>
            <a:pPr>
              <a:defRPr/>
            </a:pPr>
            <a:endParaRPr sz="2400" spc="-125" dirty="0">
              <a:ln w="3175">
                <a:noFill/>
              </a:ln>
              <a:gradFill flip="none" rotWithShape="1">
                <a:gsLst>
                  <a:gs pos="0">
                    <a:srgbClr val="F1DA61"/>
                  </a:gs>
                  <a:gs pos="9000">
                    <a:srgbClr val="F1DA61"/>
                  </a:gs>
                  <a:gs pos="100000">
                    <a:schemeClr val="bg1"/>
                  </a:gs>
                </a:gsLst>
                <a:lin ang="16200000" scaled="0"/>
                <a:tileRect/>
              </a:gradFill>
              <a:effectLst>
                <a:outerShdw blurRad="50800" dist="38100" dir="2700000" algn="tl" rotWithShape="0">
                  <a:prstClr val="black">
                    <a:alpha val="40000"/>
                  </a:prstClr>
                </a:outerShdw>
              </a:effectLst>
              <a:cs typeface="Calibri" pitchFamily="34" charset="0"/>
            </a:endParaRPr>
          </a:p>
        </p:txBody>
      </p:sp>
      <p:pic>
        <p:nvPicPr>
          <p:cNvPr id="307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646920" y="4135438"/>
            <a:ext cx="2025968" cy="17184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519113" y="456806"/>
            <a:ext cx="11149013" cy="664797"/>
          </a:xfrm>
        </p:spPr>
        <p:txBody>
          <a:bodyPr>
            <a:normAutofit fontScale="90000"/>
          </a:bodyPr>
          <a:lstStyle/>
          <a:p>
            <a:r>
              <a:rPr lang="en-US" dirty="0"/>
              <a:t>Data Strategies for Cloud Scale Apps</a:t>
            </a:r>
          </a:p>
        </p:txBody>
      </p:sp>
      <p:sp>
        <p:nvSpPr>
          <p:cNvPr id="5" name="Content Placeholder 2"/>
          <p:cNvSpPr>
            <a:spLocks noGrp="1"/>
          </p:cNvSpPr>
          <p:nvPr>
            <p:ph idx="1"/>
          </p:nvPr>
        </p:nvSpPr>
        <p:spPr>
          <a:xfrm>
            <a:off x="519113" y="1447801"/>
            <a:ext cx="11149013" cy="4038029"/>
          </a:xfrm>
        </p:spPr>
        <p:txBody>
          <a:bodyPr/>
          <a:lstStyle/>
          <a:p>
            <a:r>
              <a:rPr lang="en-US" dirty="0" smtClean="0"/>
              <a:t>Partitioning data key to cloud scale apps</a:t>
            </a:r>
          </a:p>
          <a:p>
            <a:r>
              <a:rPr lang="en-US" dirty="0" smtClean="0"/>
              <a:t>Horizontally partition for scale out</a:t>
            </a:r>
          </a:p>
          <a:p>
            <a:r>
              <a:rPr lang="en-US" dirty="0" smtClean="0"/>
              <a:t>Vertically partition for cost/performance</a:t>
            </a:r>
          </a:p>
          <a:p>
            <a:r>
              <a:rPr lang="en-US" dirty="0" smtClean="0"/>
              <a:t>Choose appropriate partition keys  </a:t>
            </a:r>
          </a:p>
          <a:p>
            <a:r>
              <a:rPr lang="en-US" dirty="0" smtClean="0"/>
              <a:t>Table storage requires different approach to data modeling. </a:t>
            </a:r>
          </a:p>
          <a:p>
            <a:r>
              <a:rPr lang="en-US" dirty="0" smtClean="0"/>
              <a:t>Don’t be afraid to aggressively de-normalize and duplicate data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013147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txBox="1">
            <a:spLocks/>
          </p:cNvSpPr>
          <p:nvPr/>
        </p:nvSpPr>
        <p:spPr>
          <a:xfrm>
            <a:off x="11692889" y="6492875"/>
            <a:ext cx="49593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r>
              <a:rPr lang="en-US" sz="1400" smtClean="0">
                <a:solidFill>
                  <a:schemeClr val="bg1"/>
                </a:solidFill>
              </a:rPr>
              <a:t> </a:t>
            </a:r>
            <a:fld id="{40E23B03-6AFE-40A9-BC2C-E89E0B2C5091}" type="slidenum">
              <a:rPr lang="en-US" sz="1400" smtClean="0">
                <a:solidFill>
                  <a:schemeClr val="bg1"/>
                </a:solidFill>
              </a:rPr>
              <a:pPr algn="r"/>
              <a:t>10</a:t>
            </a:fld>
            <a:endParaRPr lang="en-US" sz="1400" dirty="0">
              <a:solidFill>
                <a:schemeClr val="bg1"/>
              </a:solidFill>
            </a:endParaRPr>
          </a:p>
        </p:txBody>
      </p:sp>
      <p:sp>
        <p:nvSpPr>
          <p:cNvPr id="22" name="Title 1"/>
          <p:cNvSpPr>
            <a:spLocks noGrp="1"/>
          </p:cNvSpPr>
          <p:nvPr>
            <p:ph type="title"/>
          </p:nvPr>
        </p:nvSpPr>
        <p:spPr>
          <a:xfrm>
            <a:off x="512763" y="241300"/>
            <a:ext cx="11268075" cy="762000"/>
          </a:xfrm>
        </p:spPr>
        <p:txBody>
          <a:bodyPr/>
          <a:lstStyle/>
          <a:p>
            <a:r>
              <a:rPr lang="en-US" dirty="0" smtClean="0"/>
              <a:t>Scaling to millions in the Cloud</a:t>
            </a:r>
            <a:endParaRPr lang="en-US" dirty="0"/>
          </a:p>
        </p:txBody>
      </p:sp>
      <p:sp>
        <p:nvSpPr>
          <p:cNvPr id="23" name="Rounded Rectangle 22"/>
          <p:cNvSpPr/>
          <p:nvPr/>
        </p:nvSpPr>
        <p:spPr bwMode="auto">
          <a:xfrm>
            <a:off x="4914900" y="2321166"/>
            <a:ext cx="1910100" cy="1723292"/>
          </a:xfrm>
          <a:prstGeom prst="roundRect">
            <a:avLst/>
          </a:prstGeom>
          <a:ln/>
        </p:spPr>
        <p:style>
          <a:lnRef idx="0">
            <a:schemeClr val="accent1"/>
          </a:lnRef>
          <a:fillRef idx="3">
            <a:schemeClr val="accent1"/>
          </a:fillRef>
          <a:effectRef idx="3">
            <a:schemeClr val="accent1"/>
          </a:effectRef>
          <a:fontRef idx="minor">
            <a:schemeClr val="lt1"/>
          </a:fontRef>
        </p:style>
        <p:txBody>
          <a:bodyPr anchor="ctr" anchorCtr="0"/>
          <a:lstStyle/>
          <a:p>
            <a:pPr algn="ctr" defTabSz="914363" fontAlgn="auto">
              <a:spcBef>
                <a:spcPts val="0"/>
              </a:spcBef>
              <a:spcAft>
                <a:spcPts val="0"/>
              </a:spcAft>
              <a:defRPr/>
            </a:pPr>
            <a:r>
              <a:rPr lang="en-US" sz="2400" dirty="0" smtClean="0">
                <a:solidFill>
                  <a:prstClr val="white"/>
                </a:solidFill>
                <a:latin typeface="Segoe UI" pitchFamily="34" charset="0"/>
                <a:ea typeface="Segoe UI" pitchFamily="34" charset="0"/>
                <a:cs typeface="Segoe UI" pitchFamily="34" charset="0"/>
              </a:rPr>
              <a:t>Web Server Instances</a:t>
            </a:r>
          </a:p>
          <a:p>
            <a:pPr algn="ctr" defTabSz="914363" fontAlgn="auto">
              <a:spcBef>
                <a:spcPts val="0"/>
              </a:spcBef>
              <a:spcAft>
                <a:spcPts val="0"/>
              </a:spcAft>
              <a:defRPr/>
            </a:pPr>
            <a:r>
              <a:rPr lang="en-US" i="1" dirty="0" smtClean="0">
                <a:solidFill>
                  <a:prstClr val="white"/>
                </a:solidFill>
                <a:latin typeface="Segoe UI" pitchFamily="34" charset="0"/>
                <a:ea typeface="Segoe UI" pitchFamily="34" charset="0"/>
                <a:cs typeface="Segoe UI" pitchFamily="34" charset="0"/>
              </a:rPr>
              <a:t>(Web Roles)</a:t>
            </a:r>
          </a:p>
        </p:txBody>
      </p:sp>
      <p:sp>
        <p:nvSpPr>
          <p:cNvPr id="24" name="Rounded Rectangle 23"/>
          <p:cNvSpPr/>
          <p:nvPr/>
        </p:nvSpPr>
        <p:spPr bwMode="auto">
          <a:xfrm>
            <a:off x="512763" y="1460150"/>
            <a:ext cx="2184400" cy="3445323"/>
          </a:xfrm>
          <a:prstGeom prst="roundRect">
            <a:avLst/>
          </a:prstGeom>
          <a:solidFill>
            <a:srgbClr val="4F81BD">
              <a:alpha val="50196"/>
            </a:srgb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nchorCtr="0"/>
          <a:lstStyle/>
          <a:p>
            <a:pPr algn="ctr" defTabSz="914363" fontAlgn="auto">
              <a:spcBef>
                <a:spcPts val="0"/>
              </a:spcBef>
              <a:spcAft>
                <a:spcPts val="0"/>
              </a:spcAft>
              <a:defRPr/>
            </a:pPr>
            <a:r>
              <a:rPr lang="en-US" sz="3200" dirty="0" smtClean="0">
                <a:solidFill>
                  <a:prstClr val="white"/>
                </a:solidFill>
                <a:latin typeface="Segoe UI" pitchFamily="34" charset="0"/>
                <a:ea typeface="Segoe UI" pitchFamily="34" charset="0"/>
                <a:cs typeface="Segoe UI" pitchFamily="34" charset="0"/>
              </a:rPr>
              <a:t>The Device:</a:t>
            </a:r>
          </a:p>
          <a:p>
            <a:pPr algn="ctr" defTabSz="914363" fontAlgn="auto">
              <a:spcBef>
                <a:spcPts val="0"/>
              </a:spcBef>
              <a:spcAft>
                <a:spcPts val="0"/>
              </a:spcAft>
              <a:defRPr/>
            </a:pPr>
            <a:endParaRPr lang="en-US" sz="1400" dirty="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defRPr/>
            </a:pPr>
            <a:r>
              <a:rPr lang="en-US" sz="2400" dirty="0" smtClean="0">
                <a:solidFill>
                  <a:prstClr val="white"/>
                </a:solidFill>
                <a:latin typeface="Segoe UI" pitchFamily="34" charset="0"/>
                <a:ea typeface="Segoe UI" pitchFamily="34" charset="0"/>
                <a:cs typeface="Segoe UI" pitchFamily="34" charset="0"/>
              </a:rPr>
              <a:t>Mobile phone</a:t>
            </a:r>
          </a:p>
          <a:p>
            <a:pPr algn="ctr" defTabSz="914363" fontAlgn="auto">
              <a:spcBef>
                <a:spcPts val="0"/>
              </a:spcBef>
              <a:spcAft>
                <a:spcPts val="0"/>
              </a:spcAft>
              <a:defRPr/>
            </a:pPr>
            <a:endParaRPr lang="en-US" sz="2400" dirty="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defRPr/>
            </a:pPr>
            <a:r>
              <a:rPr lang="en-US" sz="2400" dirty="0" smtClean="0">
                <a:solidFill>
                  <a:prstClr val="white"/>
                </a:solidFill>
                <a:latin typeface="Segoe UI" pitchFamily="34" charset="0"/>
                <a:ea typeface="Segoe UI" pitchFamily="34" charset="0"/>
                <a:cs typeface="Segoe UI" pitchFamily="34" charset="0"/>
              </a:rPr>
              <a:t>Tablet</a:t>
            </a:r>
            <a:endParaRPr lang="en-US" sz="2400" dirty="0">
              <a:solidFill>
                <a:prstClr val="white"/>
              </a:solidFill>
              <a:latin typeface="Segoe UI" pitchFamily="34" charset="0"/>
              <a:ea typeface="Segoe UI" pitchFamily="34" charset="0"/>
              <a:cs typeface="Segoe UI" pitchFamily="34" charset="0"/>
            </a:endParaRPr>
          </a:p>
        </p:txBody>
      </p:sp>
      <p:cxnSp>
        <p:nvCxnSpPr>
          <p:cNvPr id="25" name="Curved Connector 24"/>
          <p:cNvCxnSpPr/>
          <p:nvPr/>
        </p:nvCxnSpPr>
        <p:spPr>
          <a:xfrm>
            <a:off x="2697162" y="3555932"/>
            <a:ext cx="2217738" cy="12700"/>
          </a:xfrm>
          <a:prstGeom prst="curvedConnector3">
            <a:avLst>
              <a:gd name="adj1" fmla="val 50000"/>
            </a:avLst>
          </a:prstGeom>
          <a:ln w="152400">
            <a:solidFill>
              <a:srgbClr val="00FF00"/>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bwMode="auto">
          <a:xfrm>
            <a:off x="9786236" y="2321166"/>
            <a:ext cx="1994602" cy="1723292"/>
          </a:xfrm>
          <a:prstGeom prst="roundRect">
            <a:avLst/>
          </a:prstGeom>
          <a:ln/>
        </p:spPr>
        <p:style>
          <a:lnRef idx="0">
            <a:schemeClr val="accent1"/>
          </a:lnRef>
          <a:fillRef idx="3">
            <a:schemeClr val="accent1"/>
          </a:fillRef>
          <a:effectRef idx="3">
            <a:schemeClr val="accent1"/>
          </a:effectRef>
          <a:fontRef idx="minor">
            <a:schemeClr val="lt1"/>
          </a:fontRef>
        </p:style>
        <p:txBody>
          <a:bodyPr anchor="ctr" anchorCtr="0"/>
          <a:lstStyle/>
          <a:p>
            <a:pPr algn="ctr" defTabSz="914363" fontAlgn="auto">
              <a:spcBef>
                <a:spcPts val="0"/>
              </a:spcBef>
              <a:spcAft>
                <a:spcPts val="0"/>
              </a:spcAft>
              <a:defRPr/>
            </a:pPr>
            <a:r>
              <a:rPr lang="en-US" sz="2400" dirty="0" smtClean="0">
                <a:solidFill>
                  <a:prstClr val="white"/>
                </a:solidFill>
                <a:latin typeface="Segoe UI" pitchFamily="34" charset="0"/>
                <a:ea typeface="Segoe UI" pitchFamily="34" charset="0"/>
                <a:cs typeface="Segoe UI" pitchFamily="34" charset="0"/>
              </a:rPr>
              <a:t>Background Processes</a:t>
            </a:r>
          </a:p>
          <a:p>
            <a:pPr algn="ctr" defTabSz="914363" fontAlgn="auto">
              <a:spcBef>
                <a:spcPts val="0"/>
              </a:spcBef>
              <a:spcAft>
                <a:spcPts val="0"/>
              </a:spcAft>
              <a:defRPr/>
            </a:pPr>
            <a:r>
              <a:rPr lang="en-US" i="1" dirty="0" smtClean="0">
                <a:solidFill>
                  <a:prstClr val="white"/>
                </a:solidFill>
                <a:latin typeface="Segoe UI" pitchFamily="34" charset="0"/>
                <a:ea typeface="Segoe UI" pitchFamily="34" charset="0"/>
                <a:cs typeface="Segoe UI" pitchFamily="34" charset="0"/>
              </a:rPr>
              <a:t>(Worker</a:t>
            </a:r>
            <a:br>
              <a:rPr lang="en-US" i="1" dirty="0" smtClean="0">
                <a:solidFill>
                  <a:prstClr val="white"/>
                </a:solidFill>
                <a:latin typeface="Segoe UI" pitchFamily="34" charset="0"/>
                <a:ea typeface="Segoe UI" pitchFamily="34" charset="0"/>
                <a:cs typeface="Segoe UI" pitchFamily="34" charset="0"/>
              </a:rPr>
            </a:br>
            <a:r>
              <a:rPr lang="en-US" i="1" dirty="0" smtClean="0">
                <a:solidFill>
                  <a:prstClr val="white"/>
                </a:solidFill>
                <a:latin typeface="Segoe UI" pitchFamily="34" charset="0"/>
                <a:ea typeface="Segoe UI" pitchFamily="34" charset="0"/>
                <a:cs typeface="Segoe UI" pitchFamily="34" charset="0"/>
              </a:rPr>
              <a:t>Roles)</a:t>
            </a:r>
            <a:endParaRPr lang="en-US" i="1" dirty="0">
              <a:solidFill>
                <a:prstClr val="white"/>
              </a:solidFill>
              <a:latin typeface="Segoe UI" pitchFamily="34" charset="0"/>
              <a:ea typeface="Segoe UI" pitchFamily="34" charset="0"/>
              <a:cs typeface="Segoe UI" pitchFamily="34" charset="0"/>
            </a:endParaRPr>
          </a:p>
        </p:txBody>
      </p:sp>
      <p:sp>
        <p:nvSpPr>
          <p:cNvPr id="27" name="Rounded Rectangle 26"/>
          <p:cNvSpPr/>
          <p:nvPr/>
        </p:nvSpPr>
        <p:spPr bwMode="auto">
          <a:xfrm>
            <a:off x="7394391" y="1460150"/>
            <a:ext cx="1642798" cy="1224429"/>
          </a:xfrm>
          <a:prstGeom prst="roundRect">
            <a:avLst/>
          </a:prstGeom>
          <a:ln/>
        </p:spPr>
        <p:style>
          <a:lnRef idx="0">
            <a:schemeClr val="accent3"/>
          </a:lnRef>
          <a:fillRef idx="3">
            <a:schemeClr val="accent3"/>
          </a:fillRef>
          <a:effectRef idx="3">
            <a:schemeClr val="accent3"/>
          </a:effectRef>
          <a:fontRef idx="minor">
            <a:schemeClr val="lt1"/>
          </a:fontRef>
        </p:style>
        <p:txBody>
          <a:bodyPr anchor="ctr" anchorCtr="0"/>
          <a:lstStyle/>
          <a:p>
            <a:pPr algn="ctr" defTabSz="914363" fontAlgn="auto">
              <a:spcBef>
                <a:spcPts val="0"/>
              </a:spcBef>
              <a:spcAft>
                <a:spcPts val="0"/>
              </a:spcAft>
              <a:defRPr/>
            </a:pPr>
            <a:r>
              <a:rPr lang="en-US" sz="2400" dirty="0" err="1" smtClean="0">
                <a:solidFill>
                  <a:prstClr val="white"/>
                </a:solidFill>
                <a:latin typeface="Segoe UI" pitchFamily="34" charset="0"/>
                <a:ea typeface="Segoe UI" pitchFamily="34" charset="0"/>
                <a:cs typeface="Segoe UI" pitchFamily="34" charset="0"/>
              </a:rPr>
              <a:t>NoSQL</a:t>
            </a:r>
            <a:endParaRPr lang="en-US" sz="2400" dirty="0" smtClean="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defRPr/>
            </a:pPr>
            <a:r>
              <a:rPr lang="en-US" sz="2400" dirty="0" smtClean="0">
                <a:solidFill>
                  <a:prstClr val="white"/>
                </a:solidFill>
                <a:latin typeface="Segoe UI" pitchFamily="34" charset="0"/>
                <a:ea typeface="Segoe UI" pitchFamily="34" charset="0"/>
                <a:cs typeface="Segoe UI" pitchFamily="34" charset="0"/>
              </a:rPr>
              <a:t>Storage</a:t>
            </a:r>
            <a:endParaRPr lang="en-US" sz="2400" dirty="0">
              <a:solidFill>
                <a:prstClr val="white"/>
              </a:solidFill>
              <a:latin typeface="Segoe UI" pitchFamily="34" charset="0"/>
              <a:ea typeface="Segoe UI" pitchFamily="34" charset="0"/>
              <a:cs typeface="Segoe UI" pitchFamily="34" charset="0"/>
            </a:endParaRPr>
          </a:p>
        </p:txBody>
      </p:sp>
      <p:sp>
        <p:nvSpPr>
          <p:cNvPr id="28" name="Oval 27"/>
          <p:cNvSpPr/>
          <p:nvPr/>
        </p:nvSpPr>
        <p:spPr>
          <a:xfrm>
            <a:off x="7326291" y="3264021"/>
            <a:ext cx="1710898" cy="987295"/>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Message Queues</a:t>
            </a:r>
            <a:endParaRPr lang="en-US" dirty="0"/>
          </a:p>
        </p:txBody>
      </p:sp>
      <p:sp>
        <p:nvSpPr>
          <p:cNvPr id="29" name="Flowchart: Magnetic Disk 28"/>
          <p:cNvSpPr/>
          <p:nvPr/>
        </p:nvSpPr>
        <p:spPr>
          <a:xfrm>
            <a:off x="8542286" y="5049677"/>
            <a:ext cx="1243950" cy="1128385"/>
          </a:xfrm>
          <a:prstGeom prst="flowChartMagneticDisk">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Relational Database</a:t>
            </a:r>
            <a:endParaRPr lang="en-US" dirty="0"/>
          </a:p>
        </p:txBody>
      </p:sp>
      <p:sp>
        <p:nvSpPr>
          <p:cNvPr id="30" name="Rectangle 29"/>
          <p:cNvSpPr/>
          <p:nvPr/>
        </p:nvSpPr>
        <p:spPr>
          <a:xfrm>
            <a:off x="10607635" y="5049677"/>
            <a:ext cx="1173203" cy="112838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External APIs</a:t>
            </a:r>
            <a:endParaRPr lang="en-US" dirty="0"/>
          </a:p>
        </p:txBody>
      </p:sp>
      <p:cxnSp>
        <p:nvCxnSpPr>
          <p:cNvPr id="31" name="Straight Arrow Connector 30"/>
          <p:cNvCxnSpPr>
            <a:endCxn id="28" idx="2"/>
          </p:cNvCxnSpPr>
          <p:nvPr/>
        </p:nvCxnSpPr>
        <p:spPr>
          <a:xfrm>
            <a:off x="6825000" y="3182812"/>
            <a:ext cx="501291" cy="574857"/>
          </a:xfrm>
          <a:prstGeom prst="straightConnector1">
            <a:avLst/>
          </a:prstGeom>
          <a:ln w="76200">
            <a:solidFill>
              <a:srgbClr val="FFFF00"/>
            </a:solidFill>
            <a:headEnd type="none" w="med" len="med"/>
            <a:tailEnd type="triangle" w="med" len="med"/>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a:stCxn id="28" idx="6"/>
            <a:endCxn id="26" idx="1"/>
          </p:cNvCxnSpPr>
          <p:nvPr/>
        </p:nvCxnSpPr>
        <p:spPr>
          <a:xfrm flipV="1">
            <a:off x="9037189" y="3182812"/>
            <a:ext cx="749047" cy="574857"/>
          </a:xfrm>
          <a:prstGeom prst="straightConnector1">
            <a:avLst/>
          </a:prstGeom>
          <a:ln w="76200">
            <a:solidFill>
              <a:srgbClr val="FFFF00"/>
            </a:solidFill>
            <a:headEnd type="triangle" w="med" len="med"/>
            <a:tailEnd type="triangle" w="med" len="med"/>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a:stCxn id="26" idx="2"/>
            <a:endCxn id="29" idx="1"/>
          </p:cNvCxnSpPr>
          <p:nvPr/>
        </p:nvCxnSpPr>
        <p:spPr>
          <a:xfrm flipH="1">
            <a:off x="9164261" y="4044458"/>
            <a:ext cx="1619276" cy="1005219"/>
          </a:xfrm>
          <a:prstGeom prst="straightConnector1">
            <a:avLst/>
          </a:prstGeom>
          <a:ln w="76200">
            <a:solidFill>
              <a:srgbClr val="FFFF00"/>
            </a:solidFill>
            <a:headEnd type="triangle" w="med" len="med"/>
            <a:tailEnd type="triangle" w="med" len="med"/>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a:stCxn id="26" idx="2"/>
            <a:endCxn id="30" idx="0"/>
          </p:cNvCxnSpPr>
          <p:nvPr/>
        </p:nvCxnSpPr>
        <p:spPr>
          <a:xfrm>
            <a:off x="10783537" y="4044458"/>
            <a:ext cx="410700" cy="1005219"/>
          </a:xfrm>
          <a:prstGeom prst="straightConnector1">
            <a:avLst/>
          </a:prstGeom>
          <a:ln w="76200">
            <a:solidFill>
              <a:srgbClr val="FFFF00"/>
            </a:solidFill>
            <a:headEnd type="triangle" w="med" len="med"/>
            <a:tailEnd type="triangle" w="med" len="med"/>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a:stCxn id="27" idx="3"/>
            <a:endCxn id="26" idx="0"/>
          </p:cNvCxnSpPr>
          <p:nvPr/>
        </p:nvCxnSpPr>
        <p:spPr>
          <a:xfrm>
            <a:off x="9037189" y="2072365"/>
            <a:ext cx="1746348" cy="248801"/>
          </a:xfrm>
          <a:prstGeom prst="straightConnector1">
            <a:avLst/>
          </a:prstGeom>
          <a:ln w="76200">
            <a:solidFill>
              <a:srgbClr val="FFFF00"/>
            </a:solidFill>
            <a:headEnd type="triangle" w="med" len="med"/>
            <a:tailEnd type="triangle" w="med" len="med"/>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cxnSp>
        <p:nvCxnSpPr>
          <p:cNvPr id="36" name="Curved Connector 35"/>
          <p:cNvCxnSpPr/>
          <p:nvPr/>
        </p:nvCxnSpPr>
        <p:spPr>
          <a:xfrm>
            <a:off x="2697161" y="2805655"/>
            <a:ext cx="2217739" cy="12700"/>
          </a:xfrm>
          <a:prstGeom prst="curvedConnector3">
            <a:avLst>
              <a:gd name="adj1" fmla="val 50000"/>
            </a:avLst>
          </a:prstGeom>
          <a:ln w="152400">
            <a:solidFill>
              <a:srgbClr val="00FF00"/>
            </a:solidFill>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577244" y="1957754"/>
            <a:ext cx="902079" cy="726825"/>
          </a:xfrm>
          <a:prstGeom prst="straightConnector1">
            <a:avLst/>
          </a:prstGeom>
          <a:ln w="76200">
            <a:solidFill>
              <a:srgbClr val="FFFF00"/>
            </a:solidFill>
            <a:headEnd type="triangle" w="med" len="med"/>
            <a:tailEnd type="triangle" w="med" len="med"/>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40" name="Rectangle 39"/>
          <p:cNvSpPr/>
          <p:nvPr/>
        </p:nvSpPr>
        <p:spPr>
          <a:xfrm>
            <a:off x="2697161" y="3613786"/>
            <a:ext cx="2217739" cy="32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bg1"/>
                </a:solidFill>
              </a:rPr>
              <a:t>Post Message</a:t>
            </a:r>
            <a:endParaRPr lang="en-US" sz="1100" i="1" dirty="0">
              <a:solidFill>
                <a:schemeClr val="bg1"/>
              </a:solidFill>
            </a:endParaRPr>
          </a:p>
        </p:txBody>
      </p:sp>
      <p:sp>
        <p:nvSpPr>
          <p:cNvPr id="41" name="Rectangle 40"/>
          <p:cNvSpPr/>
          <p:nvPr/>
        </p:nvSpPr>
        <p:spPr>
          <a:xfrm>
            <a:off x="2697161" y="2400735"/>
            <a:ext cx="2217739" cy="32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bg1"/>
                </a:solidFill>
              </a:rPr>
              <a:t>Get Newsfeed</a:t>
            </a:r>
            <a:endParaRPr lang="en-US" sz="1100" i="1"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0213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2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side </a:t>
            </a:r>
            <a:r>
              <a:rPr lang="en-US" dirty="0" err="1" smtClean="0"/>
              <a:t>Javascript</a:t>
            </a:r>
            <a:r>
              <a:rPr lang="en-US" dirty="0" smtClean="0"/>
              <a:t> and HTML 5 Features</a:t>
            </a:r>
            <a:endParaRPr lang="en-US" dirty="0"/>
          </a:p>
        </p:txBody>
      </p:sp>
      <p:sp>
        <p:nvSpPr>
          <p:cNvPr id="4" name="Slide Number Placeholder 3"/>
          <p:cNvSpPr txBox="1">
            <a:spLocks/>
          </p:cNvSpPr>
          <p:nvPr/>
        </p:nvSpPr>
        <p:spPr>
          <a:xfrm>
            <a:off x="11692889" y="6492875"/>
            <a:ext cx="49593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r>
              <a:rPr lang="en-US" sz="1400" smtClean="0">
                <a:solidFill>
                  <a:schemeClr val="bg1"/>
                </a:solidFill>
              </a:rPr>
              <a:t> </a:t>
            </a:r>
            <a:fld id="{40E23B03-6AFE-40A9-BC2C-E89E0B2C5091}" type="slidenum">
              <a:rPr lang="en-US" sz="1400" smtClean="0">
                <a:solidFill>
                  <a:schemeClr val="bg1"/>
                </a:solidFill>
              </a:rPr>
              <a:pPr algn="r"/>
              <a:t>11</a:t>
            </a:fld>
            <a:endParaRPr lang="en-US" sz="1400" dirty="0">
              <a:solidFill>
                <a:schemeClr val="bg1"/>
              </a:solidFill>
            </a:endParaRPr>
          </a:p>
        </p:txBody>
      </p:sp>
      <p:sp>
        <p:nvSpPr>
          <p:cNvPr id="5" name="Rounded Rectangle 4"/>
          <p:cNvSpPr/>
          <p:nvPr/>
        </p:nvSpPr>
        <p:spPr>
          <a:xfrm>
            <a:off x="1160583" y="1195755"/>
            <a:ext cx="10269417" cy="5181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r>
            <a:br>
              <a:rPr lang="en-US" dirty="0" smtClean="0"/>
            </a:br>
            <a:endParaRPr lang="en-US" dirty="0" smtClean="0"/>
          </a:p>
          <a:p>
            <a:r>
              <a:rPr lang="en-US" dirty="0" smtClean="0"/>
              <a:t>$.</a:t>
            </a:r>
            <a:r>
              <a:rPr lang="en-US" dirty="0"/>
              <a:t>post("./</a:t>
            </a:r>
            <a:r>
              <a:rPr lang="en-US" dirty="0" smtClean="0"/>
              <a:t>Service/</a:t>
            </a:r>
            <a:r>
              <a:rPr lang="en-US" dirty="0" err="1" smtClean="0"/>
              <a:t>AddMessage</a:t>
            </a:r>
            <a:r>
              <a:rPr lang="en-US" dirty="0" smtClean="0"/>
              <a:t>", </a:t>
            </a:r>
            <a:r>
              <a:rPr lang="en-US" dirty="0" err="1" smtClean="0"/>
              <a:t>personMsg</a:t>
            </a:r>
            <a:r>
              <a:rPr lang="en-US" dirty="0" smtClean="0"/>
              <a:t>, </a:t>
            </a:r>
            <a:r>
              <a:rPr lang="en-US" dirty="0"/>
              <a:t>function (result) </a:t>
            </a:r>
            <a:r>
              <a:rPr lang="en-US" dirty="0" smtClean="0"/>
              <a:t>{</a:t>
            </a:r>
          </a:p>
          <a:p>
            <a:r>
              <a:rPr lang="en-US" dirty="0" smtClean="0"/>
              <a:t>	$.</a:t>
            </a:r>
            <a:r>
              <a:rPr lang="en-US" dirty="0" err="1" smtClean="0"/>
              <a:t>ajax</a:t>
            </a:r>
            <a:r>
              <a:rPr lang="en-US" dirty="0" smtClean="0"/>
              <a:t>(“./Service/</a:t>
            </a:r>
            <a:r>
              <a:rPr lang="en-US" dirty="0" err="1" smtClean="0"/>
              <a:t>GetFeed</a:t>
            </a:r>
            <a:r>
              <a:rPr lang="en-US" dirty="0" smtClean="0"/>
              <a:t>”, function (r) {</a:t>
            </a:r>
          </a:p>
          <a:p>
            <a:r>
              <a:rPr lang="en-US" dirty="0" smtClean="0"/>
              <a:t>		</a:t>
            </a:r>
            <a:r>
              <a:rPr lang="en-US" dirty="0" err="1" smtClean="0"/>
              <a:t>saveToLocalStorage</a:t>
            </a:r>
            <a:r>
              <a:rPr lang="en-US" dirty="0" smtClean="0"/>
              <a:t>(“data”, </a:t>
            </a:r>
            <a:r>
              <a:rPr lang="en-US" dirty="0" err="1" smtClean="0"/>
              <a:t>r.data</a:t>
            </a:r>
            <a:r>
              <a:rPr lang="en-US" dirty="0" smtClean="0"/>
              <a:t>);</a:t>
            </a:r>
            <a:endParaRPr lang="en-US" dirty="0"/>
          </a:p>
          <a:p>
            <a:r>
              <a:rPr lang="en-US" dirty="0"/>
              <a:t>	</a:t>
            </a:r>
            <a:r>
              <a:rPr lang="en-US" dirty="0" smtClean="0"/>
              <a:t>});</a:t>
            </a:r>
            <a:endParaRPr lang="en-US" dirty="0"/>
          </a:p>
          <a:p>
            <a:r>
              <a:rPr lang="en-US" dirty="0" smtClean="0"/>
              <a:t>});</a:t>
            </a:r>
          </a:p>
          <a:p>
            <a:r>
              <a:rPr lang="en-US" dirty="0"/>
              <a:t>function </a:t>
            </a:r>
            <a:r>
              <a:rPr lang="en-US" dirty="0" err="1"/>
              <a:t>saveToLocalStorage</a:t>
            </a:r>
            <a:r>
              <a:rPr lang="en-US" dirty="0"/>
              <a:t>(key, value) {</a:t>
            </a:r>
          </a:p>
          <a:p>
            <a:r>
              <a:rPr lang="en-US" dirty="0"/>
              <a:t>        if (</a:t>
            </a:r>
            <a:r>
              <a:rPr lang="en-US" dirty="0" err="1"/>
              <a:t>typeof</a:t>
            </a:r>
            <a:r>
              <a:rPr lang="en-US" dirty="0"/>
              <a:t> (</a:t>
            </a:r>
            <a:r>
              <a:rPr lang="en-US" dirty="0" err="1"/>
              <a:t>localStorage</a:t>
            </a:r>
            <a:r>
              <a:rPr lang="en-US" dirty="0"/>
              <a:t>) == 'undefined') {</a:t>
            </a:r>
          </a:p>
          <a:p>
            <a:r>
              <a:rPr lang="en-US" dirty="0"/>
              <a:t>            // alert('Your browser does not support HTML5 </a:t>
            </a:r>
            <a:r>
              <a:rPr lang="en-US" dirty="0" err="1"/>
              <a:t>localStorage</a:t>
            </a:r>
            <a:r>
              <a:rPr lang="en-US" dirty="0"/>
              <a:t>. Try upgrading.');</a:t>
            </a:r>
          </a:p>
          <a:p>
            <a:r>
              <a:rPr lang="en-US" dirty="0"/>
              <a:t>        } else {</a:t>
            </a:r>
          </a:p>
          <a:p>
            <a:r>
              <a:rPr lang="en-US" dirty="0"/>
              <a:t>            try {</a:t>
            </a:r>
          </a:p>
          <a:p>
            <a:r>
              <a:rPr lang="en-US" dirty="0"/>
              <a:t>                </a:t>
            </a:r>
            <a:r>
              <a:rPr lang="en-US" dirty="0" err="1"/>
              <a:t>var</a:t>
            </a:r>
            <a:r>
              <a:rPr lang="en-US" dirty="0"/>
              <a:t> serialized = </a:t>
            </a:r>
            <a:r>
              <a:rPr lang="en-US" dirty="0" err="1"/>
              <a:t>JSON.stringify</a:t>
            </a:r>
            <a:r>
              <a:rPr lang="en-US" dirty="0"/>
              <a:t>(value);</a:t>
            </a:r>
          </a:p>
          <a:p>
            <a:r>
              <a:rPr lang="en-US" dirty="0" smtClean="0"/>
              <a:t>	  </a:t>
            </a:r>
            <a:r>
              <a:rPr lang="en-US" dirty="0" err="1" smtClean="0"/>
              <a:t>localStorage.setItem</a:t>
            </a:r>
            <a:r>
              <a:rPr lang="en-US" dirty="0" smtClean="0"/>
              <a:t>(key</a:t>
            </a:r>
            <a:r>
              <a:rPr lang="en-US" dirty="0"/>
              <a:t>, serialized); //saves to the database, "key", "value"</a:t>
            </a:r>
          </a:p>
          <a:p>
            <a:r>
              <a:rPr lang="en-US" dirty="0" smtClean="0"/>
              <a:t>	} </a:t>
            </a:r>
            <a:r>
              <a:rPr lang="en-US" dirty="0"/>
              <a:t>catch (e) {</a:t>
            </a:r>
          </a:p>
          <a:p>
            <a:r>
              <a:rPr lang="en-US" dirty="0"/>
              <a:t>                alert(e);</a:t>
            </a:r>
          </a:p>
          <a:p>
            <a:r>
              <a:rPr lang="en-US" dirty="0"/>
              <a:t>            }</a:t>
            </a:r>
          </a:p>
          <a:p>
            <a:r>
              <a:rPr lang="en-US" dirty="0"/>
              <a:t>        }</a:t>
            </a:r>
          </a:p>
          <a:p>
            <a:r>
              <a:rPr lang="en-US" dirty="0"/>
              <a:t>    }</a:t>
            </a:r>
          </a:p>
          <a:p>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406526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512763" y="241300"/>
            <a:ext cx="11268075" cy="762000"/>
          </a:xfrm>
        </p:spPr>
        <p:txBody>
          <a:bodyPr>
            <a:normAutofit fontScale="90000"/>
          </a:bodyPr>
          <a:lstStyle/>
          <a:p>
            <a:r>
              <a:rPr lang="en-US" dirty="0" smtClean="0"/>
              <a:t>Using the Windows Azure Toolkit for scheduling</a:t>
            </a:r>
            <a:br>
              <a:rPr lang="en-US" dirty="0" smtClean="0"/>
            </a:br>
            <a:endParaRPr lang="en-US" dirty="0"/>
          </a:p>
        </p:txBody>
      </p:sp>
      <p:sp>
        <p:nvSpPr>
          <p:cNvPr id="5" name="Rounded Rectangle 4"/>
          <p:cNvSpPr/>
          <p:nvPr/>
        </p:nvSpPr>
        <p:spPr>
          <a:xfrm>
            <a:off x="855783" y="1090246"/>
            <a:ext cx="10058401" cy="32472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r>
            <a:br>
              <a:rPr lang="en-US" dirty="0" smtClean="0"/>
            </a:br>
            <a:r>
              <a:rPr lang="en-US" dirty="0" err="1" smtClean="0"/>
              <a:t>CloudEngine</a:t>
            </a:r>
            <a:r>
              <a:rPr lang="en-US" dirty="0" smtClean="0"/>
              <a:t> </a:t>
            </a:r>
            <a:r>
              <a:rPr lang="en-US" dirty="0"/>
              <a:t>engine = new </a:t>
            </a:r>
            <a:r>
              <a:rPr lang="en-US" dirty="0" err="1"/>
              <a:t>CloudEngine</a:t>
            </a:r>
            <a:r>
              <a:rPr lang="en-US" dirty="0"/>
              <a:t>();</a:t>
            </a:r>
          </a:p>
          <a:p>
            <a:r>
              <a:rPr lang="en-US" dirty="0"/>
              <a:t>            Action&lt;</a:t>
            </a:r>
            <a:r>
              <a:rPr lang="en-US" dirty="0" err="1"/>
              <a:t>MessageHandlerSettings</a:t>
            </a:r>
            <a:r>
              <a:rPr lang="en-US" dirty="0"/>
              <a:t>&gt; </a:t>
            </a:r>
            <a:r>
              <a:rPr lang="en-US" dirty="0" err="1"/>
              <a:t>configSettings</a:t>
            </a:r>
            <a:r>
              <a:rPr lang="en-US" dirty="0"/>
              <a:t> = c =&gt;</a:t>
            </a:r>
          </a:p>
          <a:p>
            <a:r>
              <a:rPr lang="en-US" dirty="0"/>
              <a:t>            {</a:t>
            </a:r>
          </a:p>
          <a:p>
            <a:r>
              <a:rPr lang="en-US" dirty="0"/>
              <a:t>                </a:t>
            </a:r>
            <a:r>
              <a:rPr lang="en-US" dirty="0" err="1"/>
              <a:t>c.BatchSize</a:t>
            </a:r>
            <a:r>
              <a:rPr lang="en-US" dirty="0"/>
              <a:t> = 32;</a:t>
            </a:r>
          </a:p>
          <a:p>
            <a:r>
              <a:rPr lang="en-US" dirty="0"/>
              <a:t>                </a:t>
            </a:r>
            <a:r>
              <a:rPr lang="en-US" dirty="0" err="1"/>
              <a:t>c.MaxThreads</a:t>
            </a:r>
            <a:r>
              <a:rPr lang="en-US" dirty="0"/>
              <a:t> = 1;</a:t>
            </a:r>
          </a:p>
          <a:p>
            <a:r>
              <a:rPr lang="en-US" dirty="0"/>
              <a:t>                </a:t>
            </a:r>
            <a:r>
              <a:rPr lang="en-US" dirty="0" err="1"/>
              <a:t>c.MaxRetries</a:t>
            </a:r>
            <a:r>
              <a:rPr lang="en-US" dirty="0"/>
              <a:t> = 1;</a:t>
            </a:r>
          </a:p>
          <a:p>
            <a:r>
              <a:rPr lang="en-US" dirty="0"/>
              <a:t>                </a:t>
            </a:r>
            <a:r>
              <a:rPr lang="en-US" dirty="0" err="1"/>
              <a:t>c.IntervalBetweenRuns</a:t>
            </a:r>
            <a:r>
              <a:rPr lang="en-US" dirty="0"/>
              <a:t> = </a:t>
            </a:r>
            <a:r>
              <a:rPr lang="en-US" dirty="0" err="1"/>
              <a:t>TimeSpan.FromMinutes</a:t>
            </a:r>
            <a:r>
              <a:rPr lang="en-US" dirty="0"/>
              <a:t>(1);</a:t>
            </a:r>
          </a:p>
          <a:p>
            <a:r>
              <a:rPr lang="en-US" dirty="0"/>
              <a:t>            };</a:t>
            </a:r>
          </a:p>
          <a:p>
            <a:endParaRPr lang="en-US" dirty="0" smtClean="0"/>
          </a:p>
          <a:p>
            <a:r>
              <a:rPr lang="en-US" dirty="0" err="1" smtClean="0"/>
              <a:t>engine.WithMessageHandler</a:t>
            </a:r>
            <a:r>
              <a:rPr lang="en-US" dirty="0" smtClean="0"/>
              <a:t>&lt;</a:t>
            </a:r>
            <a:r>
              <a:rPr lang="en-US" dirty="0" err="1" smtClean="0"/>
              <a:t>PersonMessage</a:t>
            </a:r>
            <a:r>
              <a:rPr lang="en-US" dirty="0"/>
              <a:t>, </a:t>
            </a:r>
            <a:r>
              <a:rPr lang="en-US" dirty="0" err="1"/>
              <a:t>CallPersonCommand</a:t>
            </a:r>
            <a:r>
              <a:rPr lang="en-US" dirty="0"/>
              <a:t>&gt;(</a:t>
            </a:r>
            <a:r>
              <a:rPr lang="en-US" dirty="0" err="1"/>
              <a:t>configSettings</a:t>
            </a:r>
            <a:r>
              <a:rPr lang="en-US" dirty="0" smtClean="0"/>
              <a:t>);</a:t>
            </a:r>
          </a:p>
          <a:p>
            <a:endParaRPr lang="en-US" dirty="0"/>
          </a:p>
          <a:p>
            <a:endParaRPr lang="en-US" dirty="0"/>
          </a:p>
        </p:txBody>
      </p:sp>
      <p:sp>
        <p:nvSpPr>
          <p:cNvPr id="6" name="Rounded Rectangle 5"/>
          <p:cNvSpPr/>
          <p:nvPr/>
        </p:nvSpPr>
        <p:spPr>
          <a:xfrm>
            <a:off x="855784" y="4560274"/>
            <a:ext cx="10058400" cy="1946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Azure C# Side</a:t>
            </a:r>
          </a:p>
          <a:p>
            <a:r>
              <a:rPr lang="en-US" dirty="0" err="1" smtClean="0"/>
              <a:t>var</a:t>
            </a:r>
            <a:r>
              <a:rPr lang="en-US" dirty="0" smtClean="0"/>
              <a:t> </a:t>
            </a:r>
            <a:r>
              <a:rPr lang="en-US" dirty="0"/>
              <a:t>blob = new </a:t>
            </a:r>
            <a:r>
              <a:rPr lang="en-US" dirty="0" err="1" smtClean="0"/>
              <a:t>EntitiesBlobContainer</a:t>
            </a:r>
            <a:r>
              <a:rPr lang="en-US" dirty="0" smtClean="0"/>
              <a:t>&lt;</a:t>
            </a:r>
            <a:r>
              <a:rPr lang="en-US" dirty="0" err="1" smtClean="0"/>
              <a:t>PersonMessageView</a:t>
            </a:r>
            <a:r>
              <a:rPr lang="en-US" dirty="0"/>
              <a:t>&gt;();</a:t>
            </a:r>
          </a:p>
          <a:p>
            <a:r>
              <a:rPr lang="en-US" dirty="0" err="1" smtClean="0"/>
              <a:t>var</a:t>
            </a:r>
            <a:r>
              <a:rPr lang="en-US" dirty="0" smtClean="0"/>
              <a:t> </a:t>
            </a:r>
            <a:r>
              <a:rPr lang="en-US" dirty="0"/>
              <a:t>data = </a:t>
            </a:r>
            <a:r>
              <a:rPr lang="en-US" dirty="0" err="1"/>
              <a:t>blob.Get</a:t>
            </a:r>
            <a:r>
              <a:rPr lang="en-US" dirty="0" smtClean="0"/>
              <a:t>(“</a:t>
            </a:r>
            <a:r>
              <a:rPr lang="en-US" dirty="0" err="1" smtClean="0"/>
              <a:t>personMessages</a:t>
            </a:r>
            <a:r>
              <a:rPr lang="en-US" dirty="0" smtClean="0"/>
              <a:t>");</a:t>
            </a:r>
            <a:endParaRPr lang="en-US" dirty="0"/>
          </a:p>
          <a:p>
            <a:r>
              <a:rPr lang="en-US" dirty="0" err="1" smtClean="0"/>
              <a:t>var</a:t>
            </a:r>
            <a:r>
              <a:rPr lang="en-US" dirty="0" smtClean="0"/>
              <a:t> </a:t>
            </a:r>
            <a:r>
              <a:rPr lang="en-US" dirty="0" err="1" smtClean="0"/>
              <a:t>msgs</a:t>
            </a:r>
            <a:r>
              <a:rPr lang="en-US" dirty="0" smtClean="0"/>
              <a:t> </a:t>
            </a:r>
            <a:r>
              <a:rPr lang="en-US" dirty="0"/>
              <a:t>= </a:t>
            </a:r>
            <a:r>
              <a:rPr lang="en-US" dirty="0" err="1" smtClean="0"/>
              <a:t>data.AllMessages</a:t>
            </a:r>
            <a:r>
              <a:rPr lang="en-US" dirty="0" smtClean="0"/>
              <a:t>;</a:t>
            </a:r>
          </a:p>
          <a:p>
            <a:r>
              <a:rPr lang="en-US" dirty="0"/>
              <a:t>r</a:t>
            </a:r>
            <a:r>
              <a:rPr lang="en-US" dirty="0" smtClean="0"/>
              <a:t>eturn </a:t>
            </a:r>
            <a:r>
              <a:rPr lang="en-US" smtClean="0"/>
              <a:t>msgs;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736085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txBox="1">
            <a:spLocks/>
          </p:cNvSpPr>
          <p:nvPr/>
        </p:nvSpPr>
        <p:spPr>
          <a:xfrm>
            <a:off x="11692889" y="6492875"/>
            <a:ext cx="49593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r>
              <a:rPr lang="en-US" sz="1400" smtClean="0">
                <a:solidFill>
                  <a:schemeClr val="bg1"/>
                </a:solidFill>
              </a:rPr>
              <a:t> </a:t>
            </a:r>
            <a:fld id="{40E23B03-6AFE-40A9-BC2C-E89E0B2C5091}" type="slidenum">
              <a:rPr lang="en-US" sz="1400" smtClean="0">
                <a:solidFill>
                  <a:schemeClr val="bg1"/>
                </a:solidFill>
              </a:rPr>
              <a:pPr algn="r"/>
              <a:t>13</a:t>
            </a:fld>
            <a:endParaRPr lang="en-US" sz="1400" dirty="0">
              <a:solidFill>
                <a:schemeClr val="bg1"/>
              </a:solidFill>
            </a:endParaRPr>
          </a:p>
        </p:txBody>
      </p:sp>
      <p:sp>
        <p:nvSpPr>
          <p:cNvPr id="7" name="Title 1"/>
          <p:cNvSpPr>
            <a:spLocks noGrp="1"/>
          </p:cNvSpPr>
          <p:nvPr>
            <p:ph type="title"/>
          </p:nvPr>
        </p:nvSpPr>
        <p:spPr>
          <a:xfrm>
            <a:off x="524486" y="241300"/>
            <a:ext cx="11268075" cy="762000"/>
          </a:xfrm>
        </p:spPr>
        <p:txBody>
          <a:bodyPr/>
          <a:lstStyle/>
          <a:p>
            <a:r>
              <a:rPr lang="en-US" dirty="0" smtClean="0"/>
              <a:t>Examples – Ruby Tuesday Bracket challenge</a:t>
            </a:r>
            <a:endParaRPr lang="en-US" dirty="0"/>
          </a:p>
        </p:txBody>
      </p:sp>
      <p:sp>
        <p:nvSpPr>
          <p:cNvPr id="8" name="Content Placeholder 2"/>
          <p:cNvSpPr>
            <a:spLocks noGrp="1"/>
          </p:cNvSpPr>
          <p:nvPr>
            <p:ph idx="1"/>
          </p:nvPr>
        </p:nvSpPr>
        <p:spPr>
          <a:xfrm>
            <a:off x="512763" y="1420813"/>
            <a:ext cx="11168062" cy="5183187"/>
          </a:xfrm>
        </p:spPr>
        <p:txBody>
          <a:bodyPr/>
          <a:lstStyle/>
          <a:p>
            <a:r>
              <a:rPr lang="en-US" dirty="0" smtClean="0"/>
              <a:t>Leaderboard</a:t>
            </a:r>
          </a:p>
          <a:p>
            <a:pPr lvl="1"/>
            <a:r>
              <a:rPr lang="en-US" dirty="0" smtClean="0"/>
              <a:t>How do you figure out who is winning among your friends</a:t>
            </a:r>
          </a:p>
          <a:p>
            <a:r>
              <a:rPr lang="en-US" dirty="0" smtClean="0"/>
              <a:t>Bracket points</a:t>
            </a:r>
          </a:p>
          <a:p>
            <a:pPr lvl="1"/>
            <a:r>
              <a:rPr lang="en-US" dirty="0" smtClean="0"/>
              <a:t>Show points so far on individual brackets</a:t>
            </a:r>
          </a:p>
          <a:p>
            <a:pPr lvl="1"/>
            <a:r>
              <a:rPr lang="en-US" dirty="0" smtClean="0"/>
              <a:t>20 points win round 1, 40 round 2, 80 round 3, </a:t>
            </a:r>
            <a:r>
              <a:rPr lang="en-US" dirty="0" err="1" smtClean="0"/>
              <a:t>etc</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427850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Ruby Tuesday Facebook Leaderboard</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02293" y="1420813"/>
            <a:ext cx="6189001" cy="5183187"/>
          </a:xfrm>
          <a:prstGeom prst="rect">
            <a:avLst/>
          </a:prstGeom>
          <a:ln>
            <a:noFill/>
          </a:ln>
          <a:effectLst>
            <a:outerShdw blurRad="292100" dist="139700" dir="2700000" algn="tl" rotWithShape="0">
              <a:srgbClr val="333333">
                <a:alpha val="65000"/>
              </a:srgbClr>
            </a:outerShdw>
          </a:effectLst>
        </p:spPr>
      </p:pic>
      <p:sp>
        <p:nvSpPr>
          <p:cNvPr id="4" name="Slide Number Placeholder 3"/>
          <p:cNvSpPr txBox="1">
            <a:spLocks/>
          </p:cNvSpPr>
          <p:nvPr/>
        </p:nvSpPr>
        <p:spPr>
          <a:xfrm>
            <a:off x="11692889" y="6492875"/>
            <a:ext cx="49593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r>
              <a:rPr lang="en-US" sz="1400" smtClean="0">
                <a:solidFill>
                  <a:schemeClr val="bg1"/>
                </a:solidFill>
              </a:rPr>
              <a:t> </a:t>
            </a:r>
            <a:fld id="{40E23B03-6AFE-40A9-BC2C-E89E0B2C5091}" type="slidenum">
              <a:rPr lang="en-US" sz="1400" smtClean="0">
                <a:solidFill>
                  <a:schemeClr val="bg1"/>
                </a:solidFill>
              </a:rPr>
              <a:pPr algn="r"/>
              <a:t>14</a:t>
            </a:fld>
            <a:endParaRPr lang="en-US" sz="1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838725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Ruby Tuesday Bracket – Viewable from Devices also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18167" y="1420813"/>
            <a:ext cx="4957253" cy="5183187"/>
          </a:xfrm>
          <a:prstGeom prst="rect">
            <a:avLst/>
          </a:prstGeom>
          <a:ln>
            <a:noFill/>
          </a:ln>
          <a:effectLst>
            <a:outerShdw blurRad="292100" dist="139700" dir="2700000" algn="tl" rotWithShape="0">
              <a:srgbClr val="333333">
                <a:alpha val="65000"/>
              </a:srgbClr>
            </a:outerShdw>
          </a:effectLst>
        </p:spPr>
      </p:pic>
      <p:sp>
        <p:nvSpPr>
          <p:cNvPr id="5" name="Slide Number Placeholder 3"/>
          <p:cNvSpPr txBox="1">
            <a:spLocks/>
          </p:cNvSpPr>
          <p:nvPr/>
        </p:nvSpPr>
        <p:spPr>
          <a:xfrm>
            <a:off x="11692889" y="6492875"/>
            <a:ext cx="49593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r>
              <a:rPr lang="en-US" sz="1400" smtClean="0">
                <a:solidFill>
                  <a:schemeClr val="bg1"/>
                </a:solidFill>
              </a:rPr>
              <a:t> </a:t>
            </a:r>
            <a:fld id="{40E23B03-6AFE-40A9-BC2C-E89E0B2C5091}" type="slidenum">
              <a:rPr lang="en-US" sz="1400" smtClean="0">
                <a:solidFill>
                  <a:schemeClr val="bg1"/>
                </a:solidFill>
              </a:rPr>
              <a:pPr algn="r"/>
              <a:t>15</a:t>
            </a:fld>
            <a:endParaRPr lang="en-US" sz="1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418176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40000"/>
          <a:stretch/>
        </p:blipFill>
        <p:spPr>
          <a:xfrm>
            <a:off x="0" y="318215"/>
            <a:ext cx="12188824" cy="5484970"/>
          </a:xfrm>
          <a:prstGeom prst="rect">
            <a:avLst/>
          </a:prstGeom>
        </p:spPr>
      </p:pic>
      <p:sp>
        <p:nvSpPr>
          <p:cNvPr id="7" name="TextBox 6"/>
          <p:cNvSpPr txBox="1"/>
          <p:nvPr/>
        </p:nvSpPr>
        <p:spPr>
          <a:xfrm>
            <a:off x="-132716" y="-80011"/>
            <a:ext cx="12454256" cy="7098031"/>
          </a:xfrm>
          <a:prstGeom prst="rect">
            <a:avLst/>
          </a:prstGeom>
          <a:solidFill>
            <a:schemeClr val="bg1">
              <a:alpha val="58000"/>
            </a:schemeClr>
          </a:solidFill>
          <a:effectLst>
            <a:softEdge rad="63500"/>
          </a:effectLst>
        </p:spPr>
        <p:txBody>
          <a:bodyPr wrap="square" lIns="121888" tIns="60944" rIns="121888" bIns="60944" rtlCol="0">
            <a:noAutofit/>
          </a:bodyPr>
          <a:lstStyle/>
          <a:p>
            <a:pPr algn="ctr"/>
            <a:endParaRPr lang="en-US" sz="4800" dirty="0" smtClean="0">
              <a:latin typeface="Segoe Light" pitchFamily="34" charset="0"/>
            </a:endParaRPr>
          </a:p>
          <a:p>
            <a:pPr algn="ctr"/>
            <a:endParaRPr lang="en-US" sz="4800" dirty="0">
              <a:latin typeface="Segoe Light" pitchFamily="34" charset="0"/>
            </a:endParaRPr>
          </a:p>
          <a:p>
            <a:pPr algn="ctr"/>
            <a:r>
              <a:rPr lang="en-US" sz="7200" dirty="0" err="1" smtClean="0">
                <a:latin typeface="Segoe Light" pitchFamily="34" charset="0"/>
              </a:rPr>
              <a:t>TownHall</a:t>
            </a:r>
            <a:endParaRPr lang="en-US" sz="7200" dirty="0">
              <a:latin typeface="Segoe Light" pitchFamily="34" charset="0"/>
            </a:endParaRPr>
          </a:p>
        </p:txBody>
      </p:sp>
      <p:sp>
        <p:nvSpPr>
          <p:cNvPr id="10" name="Rectangle 9"/>
          <p:cNvSpPr/>
          <p:nvPr/>
        </p:nvSpPr>
        <p:spPr>
          <a:xfrm>
            <a:off x="-14118" y="4594860"/>
            <a:ext cx="12202942" cy="2263140"/>
          </a:xfrm>
          <a:prstGeom prst="rect">
            <a:avLst/>
          </a:prstGeom>
          <a:solidFill>
            <a:srgbClr val="17375E">
              <a:alpha val="50196"/>
            </a:srgbClr>
          </a:solidFill>
        </p:spPr>
        <p:txBody>
          <a:bodyPr wrap="square" lIns="91432" tIns="45716" rIns="91432" bIns="45716">
            <a:noAutofit/>
          </a:bodyPr>
          <a:lstStyle/>
          <a:p>
            <a:pPr algn="ctr"/>
            <a:r>
              <a:rPr lang="en-US" sz="3200" dirty="0" smtClean="0">
                <a:solidFill>
                  <a:schemeClr val="bg1"/>
                </a:solidFill>
                <a:cs typeface="Calibri" pitchFamily="34" charset="0"/>
              </a:rPr>
              <a:t>A </a:t>
            </a:r>
            <a:r>
              <a:rPr lang="en-US" sz="3200" dirty="0">
                <a:solidFill>
                  <a:schemeClr val="bg1"/>
                </a:solidFill>
                <a:cs typeface="Calibri" pitchFamily="34" charset="0"/>
              </a:rPr>
              <a:t>social engagement platform hosted on </a:t>
            </a:r>
            <a:r>
              <a:rPr lang="en-US" sz="3200" dirty="0" smtClean="0">
                <a:solidFill>
                  <a:schemeClr val="bg1"/>
                </a:solidFill>
                <a:cs typeface="Calibri" pitchFamily="34" charset="0"/>
              </a:rPr>
              <a:t>Windows Azure and available for organizations to customize and monetize</a:t>
            </a:r>
            <a:endParaRPr lang="en-US" sz="3200" dirty="0">
              <a:solidFill>
                <a:schemeClr val="bg1"/>
              </a:solidFill>
              <a:cs typeface="Calibri" pitchFamily="34" charset="0"/>
            </a:endParaRPr>
          </a:p>
        </p:txBody>
      </p:sp>
      <p:sp>
        <p:nvSpPr>
          <p:cNvPr id="6" name="Slide Number Placeholder 3"/>
          <p:cNvSpPr txBox="1">
            <a:spLocks/>
          </p:cNvSpPr>
          <p:nvPr/>
        </p:nvSpPr>
        <p:spPr>
          <a:xfrm>
            <a:off x="11692889" y="6492875"/>
            <a:ext cx="49593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r>
              <a:rPr lang="en-US" sz="1400" smtClean="0">
                <a:solidFill>
                  <a:schemeClr val="bg1"/>
                </a:solidFill>
              </a:rPr>
              <a:t> </a:t>
            </a:r>
            <a:fld id="{40E23B03-6AFE-40A9-BC2C-E89E0B2C5091}" type="slidenum">
              <a:rPr lang="en-US" sz="1400" smtClean="0">
                <a:solidFill>
                  <a:schemeClr val="bg1"/>
                </a:solidFill>
              </a:rPr>
              <a:pPr algn="r"/>
              <a:t>16</a:t>
            </a:fld>
            <a:endParaRPr lang="en-US" sz="1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9095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Rectangle 18"/>
          <p:cNvSpPr/>
          <p:nvPr/>
        </p:nvSpPr>
        <p:spPr>
          <a:xfrm>
            <a:off x="382775" y="1588778"/>
            <a:ext cx="5369301" cy="4890888"/>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4000" dirty="0" smtClean="0"/>
              <a:t>Building Blocks</a:t>
            </a:r>
            <a:endParaRPr lang="en-US" sz="4000" dirty="0"/>
          </a:p>
        </p:txBody>
      </p:sp>
      <p:sp>
        <p:nvSpPr>
          <p:cNvPr id="2" name="Title 1"/>
          <p:cNvSpPr>
            <a:spLocks noGrp="1"/>
          </p:cNvSpPr>
          <p:nvPr>
            <p:ph type="title"/>
          </p:nvPr>
        </p:nvSpPr>
        <p:spPr/>
        <p:txBody>
          <a:bodyPr/>
          <a:lstStyle/>
          <a:p>
            <a:r>
              <a:rPr lang="en-US" dirty="0" err="1" smtClean="0"/>
              <a:t>TownHall</a:t>
            </a:r>
            <a:endParaRPr lang="en-US" dirty="0"/>
          </a:p>
        </p:txBody>
      </p:sp>
      <p:sp>
        <p:nvSpPr>
          <p:cNvPr id="4" name="Slide Number Placeholder 3"/>
          <p:cNvSpPr txBox="1">
            <a:spLocks/>
          </p:cNvSpPr>
          <p:nvPr/>
        </p:nvSpPr>
        <p:spPr>
          <a:xfrm>
            <a:off x="11692889" y="6492875"/>
            <a:ext cx="49593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r>
              <a:rPr lang="en-US" sz="1400" smtClean="0">
                <a:solidFill>
                  <a:schemeClr val="bg1"/>
                </a:solidFill>
              </a:rPr>
              <a:t> </a:t>
            </a:r>
            <a:fld id="{40E23B03-6AFE-40A9-BC2C-E89E0B2C5091}" type="slidenum">
              <a:rPr lang="en-US" sz="1400" smtClean="0">
                <a:solidFill>
                  <a:schemeClr val="bg1"/>
                </a:solidFill>
              </a:rPr>
              <a:pPr algn="r"/>
              <a:t>17</a:t>
            </a:fld>
            <a:endParaRPr lang="en-US" sz="1400" dirty="0">
              <a:solidFill>
                <a:schemeClr val="bg1"/>
              </a:solidFill>
            </a:endParaRPr>
          </a:p>
        </p:txBody>
      </p:sp>
      <p:sp>
        <p:nvSpPr>
          <p:cNvPr id="20" name="Rectangle 19"/>
          <p:cNvSpPr/>
          <p:nvPr/>
        </p:nvSpPr>
        <p:spPr>
          <a:xfrm>
            <a:off x="5962389" y="1588778"/>
            <a:ext cx="5843661" cy="4890888"/>
          </a:xfrm>
          <a:prstGeom prst="rect">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4000" dirty="0" smtClean="0"/>
              <a:t>Also: </a:t>
            </a:r>
          </a:p>
          <a:p>
            <a:pPr marL="342900" lvl="0" indent="-342900">
              <a:buFont typeface="Arial" pitchFamily="34" charset="0"/>
              <a:buChar char="•"/>
            </a:pPr>
            <a:r>
              <a:rPr lang="en-US" sz="2400" b="1" dirty="0"/>
              <a:t>Native code</a:t>
            </a:r>
          </a:p>
          <a:p>
            <a:pPr marL="800100" lvl="1" indent="-342900">
              <a:buFont typeface="Arial" pitchFamily="34" charset="0"/>
              <a:buChar char="•"/>
            </a:pPr>
            <a:r>
              <a:rPr lang="en-US" sz="2400" dirty="0"/>
              <a:t>iPhone, </a:t>
            </a:r>
            <a:r>
              <a:rPr lang="en-US" sz="2400" dirty="0" err="1"/>
              <a:t>iPad</a:t>
            </a:r>
            <a:r>
              <a:rPr lang="en-US" sz="2400" dirty="0"/>
              <a:t>, WP7, Blackberry, </a:t>
            </a:r>
            <a:r>
              <a:rPr lang="en-US" sz="2400" dirty="0" smtClean="0"/>
              <a:t>Android – April 30</a:t>
            </a:r>
            <a:r>
              <a:rPr lang="en-US" sz="2400" baseline="30000" dirty="0" smtClean="0"/>
              <a:t>th</a:t>
            </a:r>
            <a:r>
              <a:rPr lang="en-US" sz="2400" dirty="0" smtClean="0"/>
              <a:t> </a:t>
            </a:r>
            <a:endParaRPr lang="en-US" sz="2400" dirty="0"/>
          </a:p>
          <a:p>
            <a:pPr marL="800100" lvl="1" indent="-342900">
              <a:buFont typeface="Arial" pitchFamily="34" charset="0"/>
              <a:buChar char="•"/>
            </a:pPr>
            <a:r>
              <a:rPr lang="en-US" sz="2400" dirty="0"/>
              <a:t>Titanium has “Accelerator” that is cross platform</a:t>
            </a:r>
          </a:p>
          <a:p>
            <a:pPr marL="342900" lvl="0" indent="-342900">
              <a:buFont typeface="Arial" pitchFamily="34" charset="0"/>
              <a:buChar char="•"/>
            </a:pPr>
            <a:r>
              <a:rPr lang="en-US" sz="2400" b="1" dirty="0"/>
              <a:t>Scales very well </a:t>
            </a:r>
            <a:endParaRPr lang="en-US" sz="2400" b="1" dirty="0" smtClean="0"/>
          </a:p>
          <a:p>
            <a:pPr marL="800100" lvl="1" indent="-342900">
              <a:buFont typeface="Arial" pitchFamily="34" charset="0"/>
              <a:buChar char="•"/>
            </a:pPr>
            <a:r>
              <a:rPr lang="en-US" sz="2400" dirty="0"/>
              <a:t>C</a:t>
            </a:r>
            <a:r>
              <a:rPr lang="en-US" sz="2400" dirty="0" smtClean="0"/>
              <a:t>an </a:t>
            </a:r>
            <a:r>
              <a:rPr lang="en-US" sz="2400" dirty="0"/>
              <a:t>handle 8 million per hour</a:t>
            </a:r>
          </a:p>
          <a:p>
            <a:pPr marL="342900" lvl="0" indent="-342900">
              <a:buFont typeface="Arial" pitchFamily="34" charset="0"/>
              <a:buChar char="•"/>
            </a:pPr>
            <a:r>
              <a:rPr lang="en-US" sz="2400" b="1" dirty="0" smtClean="0"/>
              <a:t>To deploy…</a:t>
            </a:r>
            <a:endParaRPr lang="en-US" sz="2400" b="1" dirty="0"/>
          </a:p>
          <a:p>
            <a:pPr marL="800100" lvl="1" indent="-342900">
              <a:buFont typeface="Arial" pitchFamily="34" charset="0"/>
              <a:buChar char="•"/>
            </a:pPr>
            <a:r>
              <a:rPr lang="en-US" sz="2400" dirty="0" smtClean="0"/>
              <a:t>Create </a:t>
            </a:r>
            <a:r>
              <a:rPr lang="en-US" sz="2400" dirty="0"/>
              <a:t>Azure account</a:t>
            </a:r>
          </a:p>
          <a:p>
            <a:pPr marL="800100" lvl="1" indent="-342900">
              <a:buFont typeface="Arial" pitchFamily="34" charset="0"/>
              <a:buChar char="•"/>
            </a:pPr>
            <a:r>
              <a:rPr lang="en-US" sz="2400" dirty="0"/>
              <a:t>Run scripts to deploy the database</a:t>
            </a:r>
          </a:p>
          <a:p>
            <a:pPr marL="800100" lvl="1" indent="-342900">
              <a:buFont typeface="Arial" pitchFamily="34" charset="0"/>
              <a:buChar char="•"/>
            </a:pPr>
            <a:r>
              <a:rPr lang="en-US" sz="2400" dirty="0" smtClean="0"/>
              <a:t>Use </a:t>
            </a:r>
            <a:r>
              <a:rPr lang="en-US" sz="2400" dirty="0"/>
              <a:t>VS Express 2010 or the trial </a:t>
            </a:r>
          </a:p>
        </p:txBody>
      </p:sp>
      <p:sp>
        <p:nvSpPr>
          <p:cNvPr id="12" name="Rectangle 11"/>
          <p:cNvSpPr/>
          <p:nvPr/>
        </p:nvSpPr>
        <p:spPr>
          <a:xfrm>
            <a:off x="512763" y="2412200"/>
            <a:ext cx="5040995" cy="3469789"/>
          </a:xfrm>
          <a:prstGeom prst="rect">
            <a:avLst/>
          </a:prstGeom>
          <a:noFill/>
          <a:ln>
            <a:noFill/>
          </a:ln>
        </p:spPr>
        <p:txBody>
          <a:bodyPr wrap="square" lIns="68580" tIns="34291" rIns="68580" bIns="34291">
            <a:noAutofit/>
          </a:bodyPr>
          <a:lstStyle/>
          <a:p>
            <a:pPr marL="228600" indent="-228600" defTabSz="914021">
              <a:buFont typeface="Arial" pitchFamily="34" charset="0"/>
              <a:buChar char="•"/>
            </a:pPr>
            <a:r>
              <a:rPr lang="en-NZ" sz="2800" kern="0" dirty="0">
                <a:ln>
                  <a:solidFill>
                    <a:srgbClr val="FFFFFF">
                      <a:alpha val="0"/>
                    </a:srgbClr>
                  </a:solidFill>
                </a:ln>
                <a:solidFill>
                  <a:schemeClr val="bg1"/>
                </a:solidFill>
                <a:cs typeface="Calibri" pitchFamily="34" charset="0"/>
              </a:rPr>
              <a:t>Moderated </a:t>
            </a:r>
            <a:r>
              <a:rPr lang="en-NZ" sz="2800" kern="0" dirty="0" smtClean="0">
                <a:ln>
                  <a:solidFill>
                    <a:srgbClr val="FFFFFF">
                      <a:alpha val="0"/>
                    </a:srgbClr>
                  </a:solidFill>
                </a:ln>
                <a:solidFill>
                  <a:schemeClr val="bg1"/>
                </a:solidFill>
                <a:cs typeface="Calibri" pitchFamily="34" charset="0"/>
              </a:rPr>
              <a:t>forums</a:t>
            </a:r>
          </a:p>
          <a:p>
            <a:pPr marL="228600" indent="-228600" defTabSz="914021">
              <a:buFont typeface="Arial" pitchFamily="34" charset="0"/>
              <a:buChar char="•"/>
            </a:pPr>
            <a:r>
              <a:rPr lang="en-NZ" sz="2800" kern="0" dirty="0">
                <a:ln>
                  <a:solidFill>
                    <a:srgbClr val="FFFFFF">
                      <a:alpha val="0"/>
                    </a:srgbClr>
                  </a:solidFill>
                </a:ln>
                <a:solidFill>
                  <a:schemeClr val="bg1"/>
                </a:solidFill>
                <a:cs typeface="Calibri" pitchFamily="34" charset="0"/>
              </a:rPr>
              <a:t>Community forums</a:t>
            </a:r>
          </a:p>
          <a:p>
            <a:pPr marL="228600" indent="-228600" defTabSz="914021">
              <a:buFont typeface="Arial" pitchFamily="34" charset="0"/>
              <a:buChar char="•"/>
            </a:pPr>
            <a:r>
              <a:rPr lang="en-US" sz="2800" kern="0" dirty="0" smtClean="0">
                <a:ln>
                  <a:solidFill>
                    <a:srgbClr val="FFFFFF">
                      <a:alpha val="0"/>
                    </a:srgbClr>
                  </a:solidFill>
                </a:ln>
                <a:solidFill>
                  <a:schemeClr val="bg1"/>
                </a:solidFill>
                <a:cs typeface="Calibri" pitchFamily="34" charset="0"/>
              </a:rPr>
              <a:t>Themes available out of the box</a:t>
            </a:r>
          </a:p>
          <a:p>
            <a:pPr marL="228600" indent="-228600" defTabSz="914021">
              <a:buFont typeface="Arial" pitchFamily="34" charset="0"/>
              <a:buChar char="•"/>
            </a:pPr>
            <a:r>
              <a:rPr lang="en-US" sz="2800" dirty="0" smtClean="0">
                <a:solidFill>
                  <a:schemeClr val="bg1"/>
                </a:solidFill>
              </a:rPr>
              <a:t>Points + Badges for engagement </a:t>
            </a:r>
          </a:p>
          <a:p>
            <a:pPr marL="228600" indent="-228600" defTabSz="914021">
              <a:buFont typeface="Arial" pitchFamily="34" charset="0"/>
              <a:buChar char="•"/>
            </a:pPr>
            <a:r>
              <a:rPr lang="en-US" sz="2800" dirty="0" smtClean="0">
                <a:solidFill>
                  <a:schemeClr val="bg1"/>
                </a:solidFill>
              </a:rPr>
              <a:t>Events functionality</a:t>
            </a:r>
          </a:p>
          <a:p>
            <a:pPr marL="228600" indent="-228600" defTabSz="914021">
              <a:buFont typeface="Arial" pitchFamily="34" charset="0"/>
              <a:buChar char="•"/>
            </a:pPr>
            <a:r>
              <a:rPr lang="en-US" sz="2800" dirty="0" smtClean="0">
                <a:solidFill>
                  <a:schemeClr val="bg1"/>
                </a:solidFill>
              </a:rPr>
              <a:t>Polling</a:t>
            </a:r>
            <a:endParaRPr lang="en-US" sz="2800" kern="0" dirty="0" smtClean="0">
              <a:ln>
                <a:solidFill>
                  <a:srgbClr val="FFFFFF">
                    <a:alpha val="0"/>
                  </a:srgbClr>
                </a:solidFill>
              </a:ln>
              <a:solidFill>
                <a:schemeClr val="bg1"/>
              </a:solidFill>
              <a:cs typeface="Calibri" pitchFamily="34" charset="0"/>
            </a:endParaRPr>
          </a:p>
          <a:p>
            <a:pPr marL="228600" indent="-228600" defTabSz="914021">
              <a:buFont typeface="Arial" pitchFamily="34" charset="0"/>
              <a:buChar char="•"/>
            </a:pPr>
            <a:r>
              <a:rPr lang="en-NZ" sz="2800" kern="0" dirty="0" smtClean="0">
                <a:ln>
                  <a:solidFill>
                    <a:srgbClr val="FFFFFF">
                      <a:alpha val="0"/>
                    </a:srgbClr>
                  </a:solidFill>
                </a:ln>
                <a:solidFill>
                  <a:schemeClr val="bg1"/>
                </a:solidFill>
                <a:cs typeface="Calibri" pitchFamily="34" charset="0"/>
              </a:rPr>
              <a:t>Ideas </a:t>
            </a:r>
            <a:r>
              <a:rPr lang="en-NZ" sz="2800" kern="0" dirty="0">
                <a:ln>
                  <a:solidFill>
                    <a:srgbClr val="FFFFFF">
                      <a:alpha val="0"/>
                    </a:srgbClr>
                  </a:solidFill>
                </a:ln>
                <a:solidFill>
                  <a:schemeClr val="bg1"/>
                </a:solidFill>
                <a:cs typeface="Calibri" pitchFamily="34" charset="0"/>
              </a:rPr>
              <a:t>site</a:t>
            </a:r>
          </a:p>
          <a:p>
            <a:pPr marL="228600" indent="-228600" defTabSz="914021">
              <a:buFont typeface="Arial" pitchFamily="34" charset="0"/>
              <a:buChar char="•"/>
            </a:pPr>
            <a:r>
              <a:rPr lang="en-NZ" sz="2800" kern="0" dirty="0" smtClean="0">
                <a:ln>
                  <a:solidFill>
                    <a:srgbClr val="FFFFFF">
                      <a:alpha val="0"/>
                    </a:srgbClr>
                  </a:solidFill>
                </a:ln>
                <a:solidFill>
                  <a:schemeClr val="bg1"/>
                </a:solidFill>
                <a:cs typeface="Calibri" pitchFamily="34" charset="0"/>
              </a:rPr>
              <a:t>Scalable </a:t>
            </a:r>
            <a:r>
              <a:rPr lang="en-NZ" sz="2800" kern="0" dirty="0">
                <a:ln>
                  <a:solidFill>
                    <a:srgbClr val="FFFFFF">
                      <a:alpha val="0"/>
                    </a:srgbClr>
                  </a:solidFill>
                </a:ln>
                <a:solidFill>
                  <a:schemeClr val="bg1"/>
                </a:solidFill>
                <a:cs typeface="Calibri" pitchFamily="34" charset="0"/>
              </a:rPr>
              <a:t>(cloud hosted)</a:t>
            </a:r>
          </a:p>
          <a:p>
            <a:pPr marL="228600" indent="-228600" defTabSz="914021">
              <a:buFont typeface="Arial" pitchFamily="34" charset="0"/>
              <a:buChar char="•"/>
            </a:pPr>
            <a:r>
              <a:rPr lang="en-NZ" sz="2800" kern="0" dirty="0" smtClean="0">
                <a:ln>
                  <a:solidFill>
                    <a:srgbClr val="FFFFFF">
                      <a:alpha val="0"/>
                    </a:srgbClr>
                  </a:solidFill>
                </a:ln>
                <a:solidFill>
                  <a:schemeClr val="bg1"/>
                </a:solidFill>
                <a:cs typeface="Calibri" pitchFamily="34" charset="0"/>
              </a:rPr>
              <a:t>Customizable</a:t>
            </a:r>
            <a:endParaRPr lang="en-NZ" sz="2800" kern="0" dirty="0">
              <a:ln>
                <a:solidFill>
                  <a:srgbClr val="FFFFFF">
                    <a:alpha val="0"/>
                  </a:srgbClr>
                </a:solidFill>
              </a:ln>
              <a:solidFill>
                <a:schemeClr val="bg1"/>
              </a:solidFill>
              <a:cs typeface="Calibri"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433258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Title 1"/>
          <p:cNvSpPr>
            <a:spLocks noGrp="1"/>
          </p:cNvSpPr>
          <p:nvPr>
            <p:ph type="title"/>
          </p:nvPr>
        </p:nvSpPr>
        <p:spPr>
          <a:xfrm>
            <a:off x="512763" y="2647794"/>
            <a:ext cx="11268075" cy="762000"/>
          </a:xfrm>
        </p:spPr>
        <p:txBody>
          <a:bodyPr/>
          <a:lstStyle/>
          <a:p>
            <a:pPr algn="ctr"/>
            <a:r>
              <a:rPr lang="en-US" dirty="0" smtClean="0"/>
              <a:t>Examples of </a:t>
            </a:r>
            <a:r>
              <a:rPr lang="en-US" dirty="0" err="1" smtClean="0"/>
              <a:t>Townhall</a:t>
            </a:r>
            <a:r>
              <a:rPr lang="en-US" dirty="0" smtClean="0"/>
              <a:t> in Actual Use</a:t>
            </a:r>
            <a:endParaRPr lang="en-US" dirty="0"/>
          </a:p>
        </p:txBody>
      </p:sp>
      <p:grpSp>
        <p:nvGrpSpPr>
          <p:cNvPr id="2" name="Group 1"/>
          <p:cNvGrpSpPr/>
          <p:nvPr/>
        </p:nvGrpSpPr>
        <p:grpSpPr>
          <a:xfrm>
            <a:off x="-507650" y="381000"/>
            <a:ext cx="12594902" cy="4572000"/>
            <a:chOff x="-507650" y="381000"/>
            <a:chExt cx="12594902" cy="457200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7650" y="381001"/>
              <a:ext cx="3895124" cy="2533305"/>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isometricRightUp"/>
              <a:lightRig rig="threePt" dir="t"/>
            </a:scene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 name=" 0"/>
            <p:cNvPicPr/>
            <p:nvPr/>
          </p:nvPicPr>
          <p:blipFill>
            <a:blip r:embed="rId3"/>
            <a:stretch>
              <a:fillRect/>
            </a:stretch>
          </p:blipFill>
          <p:spPr>
            <a:xfrm>
              <a:off x="711233" y="381001"/>
              <a:ext cx="3821182" cy="3330775"/>
            </a:xfrm>
            <a:prstGeom prst="rect">
              <a:avLst/>
            </a:prstGeom>
            <a:effectLst>
              <a:reflection blurRad="6350" stA="52000" endA="300" endPos="35000" dir="5400000" sy="-100000" algn="bl" rotWithShape="0"/>
            </a:effectLst>
            <a:scene3d>
              <a:camera prst="isometricRightUp"/>
              <a:lightRig rig="threePt" dir="t"/>
            </a:scene3d>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28542" y="482600"/>
              <a:ext cx="3999458" cy="3362579"/>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isometricRightUp"/>
              <a:lightRig rig="threePt" dir="t"/>
            </a:scene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8" name=" 0"/>
            <p:cNvPicPr/>
            <p:nvPr/>
          </p:nvPicPr>
          <p:blipFill>
            <a:blip r:embed="rId5"/>
            <a:stretch>
              <a:fillRect/>
            </a:stretch>
          </p:blipFill>
          <p:spPr>
            <a:xfrm>
              <a:off x="3222319" y="381000"/>
              <a:ext cx="3583325" cy="3763347"/>
            </a:xfrm>
            <a:prstGeom prst="rect">
              <a:avLst/>
            </a:prstGeom>
            <a:effectLst>
              <a:reflection blurRad="6350" stA="52000" endA="300" endPos="35000" dir="5400000" sy="-100000" algn="bl" rotWithShape="0"/>
            </a:effectLst>
            <a:scene3d>
              <a:camera prst="isometricRightUp"/>
              <a:lightRig rig="threePt" dir="t"/>
            </a:scene3d>
          </p:spPr>
        </p:pic>
        <p:pic>
          <p:nvPicPr>
            <p:cNvPr id="18" name="Picture 2"/>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67880" y="482600"/>
              <a:ext cx="3555074" cy="3759200"/>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isometricRightUp"/>
              <a:lightRig rig="threePt" dir="t"/>
            </a:scene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26" name="Picture 4" descr="image011"/>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88336" y="1092200"/>
              <a:ext cx="3834400" cy="3144984"/>
            </a:xfrm>
            <a:prstGeom prst="rect">
              <a:avLst/>
            </a:prstGeom>
            <a:noFill/>
            <a:ln>
              <a:noFill/>
            </a:ln>
            <a:effectLst>
              <a:reflection blurRad="6350" stA="52000" endA="300" endPos="35000" dir="5400000" sy="-100000" algn="bl" rotWithShape="0"/>
            </a:effectLst>
            <a:scene3d>
              <a:camera prst="isometricRightUp"/>
              <a:lightRig rig="threePt" dir="t"/>
            </a:scene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2498" y="1260360"/>
              <a:ext cx="4653339" cy="3692640"/>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isometricRightUp"/>
              <a:lightRig rig="threePt" dir="t"/>
            </a:scene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735542" y="1600201"/>
              <a:ext cx="3351710" cy="3268873"/>
            </a:xfrm>
            <a:prstGeom prst="rect">
              <a:avLst/>
            </a:prstGeom>
            <a:noFill/>
            <a:ln>
              <a:noFill/>
            </a:ln>
            <a:effectLst>
              <a:outerShdw dist="35921" dir="2700000" algn="ctr" rotWithShape="0">
                <a:schemeClr val="bg2"/>
              </a:outerShdw>
              <a:reflection blurRad="6350" stA="50000" endA="300" endPos="90000" dir="5400000" sy="-100000" algn="bl" rotWithShape="0"/>
            </a:effectLst>
            <a:scene3d>
              <a:camera prst="isometricRightUp"/>
              <a:lightRig rig="threePt" dir="t"/>
            </a:scene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grpSp>
      <p:sp>
        <p:nvSpPr>
          <p:cNvPr id="4" name="TextBox 3"/>
          <p:cNvSpPr txBox="1"/>
          <p:nvPr/>
        </p:nvSpPr>
        <p:spPr>
          <a:xfrm>
            <a:off x="252826" y="4084805"/>
            <a:ext cx="2368997" cy="784269"/>
          </a:xfrm>
          <a:prstGeom prst="rect">
            <a:avLst/>
          </a:prstGeom>
          <a:solidFill>
            <a:srgbClr val="99CCFF"/>
          </a:solidFill>
        </p:spPr>
        <p:txBody>
          <a:bodyPr wrap="square" lIns="0" tIns="0" rIns="0" bIns="0" rtlCol="0">
            <a:noAutofit/>
          </a:bodyPr>
          <a:lstStyle>
            <a:defPPr>
              <a:defRPr lang="en-US"/>
            </a:defPPr>
            <a:lvl1pPr>
              <a:defRPr sz="1900">
                <a:gradFill>
                  <a:gsLst>
                    <a:gs pos="0">
                      <a:schemeClr val="tx1"/>
                    </a:gs>
                    <a:gs pos="86000">
                      <a:schemeClr val="tx1"/>
                    </a:gs>
                  </a:gsLst>
                  <a:lin ang="5400000" scaled="0"/>
                </a:gradFill>
              </a:defRPr>
            </a:lvl1pPr>
          </a:lstStyle>
          <a:p>
            <a:r>
              <a:rPr lang="en-US" sz="2400" dirty="0"/>
              <a:t>NASA JPL</a:t>
            </a:r>
          </a:p>
          <a:p>
            <a:r>
              <a:rPr lang="en-US" sz="2400" dirty="0"/>
              <a:t>“BE A MARTIAN”</a:t>
            </a:r>
          </a:p>
        </p:txBody>
      </p:sp>
      <p:sp>
        <p:nvSpPr>
          <p:cNvPr id="6" name="Rectangle 5"/>
          <p:cNvSpPr/>
          <p:nvPr/>
        </p:nvSpPr>
        <p:spPr>
          <a:xfrm>
            <a:off x="515885" y="4984962"/>
            <a:ext cx="3442340" cy="784269"/>
          </a:xfrm>
          <a:prstGeom prst="rect">
            <a:avLst/>
          </a:prstGeom>
          <a:solidFill>
            <a:srgbClr val="99CCFF"/>
          </a:solidFill>
        </p:spPr>
        <p:txBody>
          <a:bodyPr wrap="square" lIns="0" tIns="0" rIns="0" bIns="0" rtlCol="0">
            <a:noAutofit/>
          </a:bodyPr>
          <a:lstStyle/>
          <a:p>
            <a:r>
              <a:rPr lang="en-US" sz="2400" dirty="0" smtClean="0">
                <a:gradFill>
                  <a:gsLst>
                    <a:gs pos="0">
                      <a:schemeClr val="tx1"/>
                    </a:gs>
                    <a:gs pos="86000">
                      <a:schemeClr val="tx1"/>
                    </a:gs>
                  </a:gsLst>
                  <a:lin ang="5400000" scaled="0"/>
                </a:gradFill>
              </a:rPr>
              <a:t>COLOMBIAN PRESIDENTIAL</a:t>
            </a:r>
            <a:endParaRPr lang="en-US" sz="2400" dirty="0">
              <a:gradFill>
                <a:gsLst>
                  <a:gs pos="0">
                    <a:schemeClr val="tx1"/>
                  </a:gs>
                  <a:gs pos="86000">
                    <a:schemeClr val="tx1"/>
                  </a:gs>
                </a:gsLst>
                <a:lin ang="5400000" scaled="0"/>
              </a:gradFill>
            </a:endParaRPr>
          </a:p>
          <a:p>
            <a:r>
              <a:rPr lang="en-US" sz="2400" dirty="0">
                <a:gradFill>
                  <a:gsLst>
                    <a:gs pos="0">
                      <a:schemeClr val="tx1"/>
                    </a:gs>
                    <a:gs pos="86000">
                      <a:schemeClr val="tx1"/>
                    </a:gs>
                  </a:gsLst>
                  <a:lin ang="5400000" scaled="0"/>
                </a:gradFill>
              </a:rPr>
              <a:t>CANDIDATE</a:t>
            </a:r>
          </a:p>
        </p:txBody>
      </p:sp>
      <p:sp>
        <p:nvSpPr>
          <p:cNvPr id="14" name="Rectangle 13"/>
          <p:cNvSpPr/>
          <p:nvPr/>
        </p:nvSpPr>
        <p:spPr>
          <a:xfrm>
            <a:off x="825924" y="5885119"/>
            <a:ext cx="3407874" cy="784269"/>
          </a:xfrm>
          <a:prstGeom prst="rect">
            <a:avLst/>
          </a:prstGeom>
          <a:solidFill>
            <a:srgbClr val="99CCFF"/>
          </a:solidFill>
        </p:spPr>
        <p:txBody>
          <a:bodyPr wrap="square" lIns="0" tIns="0" rIns="0" bIns="0" rtlCol="0">
            <a:noAutofit/>
          </a:bodyPr>
          <a:lstStyle/>
          <a:p>
            <a:r>
              <a:rPr lang="en-US" sz="2400" dirty="0">
                <a:gradFill>
                  <a:gsLst>
                    <a:gs pos="0">
                      <a:schemeClr val="tx1"/>
                    </a:gs>
                    <a:gs pos="86000">
                      <a:schemeClr val="tx1"/>
                    </a:gs>
                  </a:gsLst>
                  <a:lin ang="5400000" scaled="0"/>
                </a:gradFill>
              </a:rPr>
              <a:t>US HOUSE REPUBLICANS</a:t>
            </a:r>
          </a:p>
          <a:p>
            <a:r>
              <a:rPr lang="en-US" sz="2400" dirty="0">
                <a:gradFill>
                  <a:gsLst>
                    <a:gs pos="0">
                      <a:schemeClr val="tx1"/>
                    </a:gs>
                    <a:gs pos="86000">
                      <a:schemeClr val="tx1"/>
                    </a:gs>
                  </a:gsLst>
                  <a:lin ang="5400000" scaled="0"/>
                </a:gradFill>
              </a:rPr>
              <a:t>“AMERICA SPEAKING OUT”</a:t>
            </a:r>
          </a:p>
        </p:txBody>
      </p:sp>
      <p:sp>
        <p:nvSpPr>
          <p:cNvPr id="15" name="Rectangle 14"/>
          <p:cNvSpPr/>
          <p:nvPr/>
        </p:nvSpPr>
        <p:spPr>
          <a:xfrm>
            <a:off x="9522736" y="5885119"/>
            <a:ext cx="2368997" cy="784269"/>
          </a:xfrm>
          <a:prstGeom prst="rect">
            <a:avLst/>
          </a:prstGeom>
          <a:solidFill>
            <a:srgbClr val="99CCFF"/>
          </a:solidFill>
        </p:spPr>
        <p:txBody>
          <a:bodyPr wrap="square" lIns="0" tIns="0" rIns="0" bIns="0" rtlCol="0">
            <a:noAutofit/>
          </a:bodyPr>
          <a:lstStyle/>
          <a:p>
            <a:r>
              <a:rPr lang="en-US" sz="2400" dirty="0">
                <a:gradFill>
                  <a:gsLst>
                    <a:gs pos="0">
                      <a:schemeClr val="tx1"/>
                    </a:gs>
                    <a:gs pos="86000">
                      <a:schemeClr val="tx1"/>
                    </a:gs>
                  </a:gsLst>
                  <a:lin ang="5400000" scaled="0"/>
                </a:gradFill>
              </a:rPr>
              <a:t>O’REILLY MEDIA</a:t>
            </a:r>
          </a:p>
          <a:p>
            <a:r>
              <a:rPr lang="en-US" sz="2400" dirty="0">
                <a:gradFill>
                  <a:gsLst>
                    <a:gs pos="0">
                      <a:schemeClr val="tx1"/>
                    </a:gs>
                    <a:gs pos="86000">
                      <a:schemeClr val="tx1"/>
                    </a:gs>
                  </a:gsLst>
                  <a:lin ang="5400000" scaled="0"/>
                </a:gradFill>
              </a:rPr>
              <a:t>GOV 2.0 FORUM</a:t>
            </a:r>
          </a:p>
        </p:txBody>
      </p:sp>
      <p:sp>
        <p:nvSpPr>
          <p:cNvPr id="17" name="Rectangle 16"/>
          <p:cNvSpPr/>
          <p:nvPr/>
        </p:nvSpPr>
        <p:spPr>
          <a:xfrm>
            <a:off x="5075742" y="5885119"/>
            <a:ext cx="3568279" cy="784269"/>
          </a:xfrm>
          <a:prstGeom prst="rect">
            <a:avLst/>
          </a:prstGeom>
          <a:solidFill>
            <a:srgbClr val="99CCFF"/>
          </a:solidFill>
        </p:spPr>
        <p:txBody>
          <a:bodyPr wrap="square" lIns="0" tIns="0" rIns="0" bIns="0" rtlCol="0">
            <a:noAutofit/>
          </a:bodyPr>
          <a:lstStyle/>
          <a:p>
            <a:r>
              <a:rPr lang="en-US" sz="2400" dirty="0">
                <a:gradFill>
                  <a:gsLst>
                    <a:gs pos="0">
                      <a:schemeClr val="tx1"/>
                    </a:gs>
                    <a:gs pos="86000">
                      <a:schemeClr val="tx1"/>
                    </a:gs>
                  </a:gsLst>
                  <a:lin ang="5400000" scaled="0"/>
                </a:gradFill>
              </a:rPr>
              <a:t>WHITE HOUSE/US DEPT OF EDUCATION “ASK </a:t>
            </a:r>
            <a:r>
              <a:rPr lang="en-US" sz="2400" dirty="0" err="1" smtClean="0">
                <a:gradFill>
                  <a:gsLst>
                    <a:gs pos="0">
                      <a:schemeClr val="tx1"/>
                    </a:gs>
                    <a:gs pos="86000">
                      <a:schemeClr val="tx1"/>
                    </a:gs>
                  </a:gsLst>
                  <a:lin ang="5400000" scaled="0"/>
                </a:gradFill>
              </a:rPr>
              <a:t>ARNE”b</a:t>
            </a:r>
            <a:endParaRPr lang="en-US" sz="2400" dirty="0">
              <a:gradFill>
                <a:gsLst>
                  <a:gs pos="0">
                    <a:schemeClr val="tx1"/>
                  </a:gs>
                  <a:gs pos="86000">
                    <a:schemeClr val="tx1"/>
                  </a:gs>
                </a:gsLst>
                <a:lin ang="5400000" scaled="0"/>
              </a:gradFill>
            </a:endParaRPr>
          </a:p>
        </p:txBody>
      </p:sp>
      <p:sp>
        <p:nvSpPr>
          <p:cNvPr id="19" name="Rectangle 18"/>
          <p:cNvSpPr/>
          <p:nvPr/>
        </p:nvSpPr>
        <p:spPr>
          <a:xfrm>
            <a:off x="4729989" y="4984962"/>
            <a:ext cx="2875547" cy="784269"/>
          </a:xfrm>
          <a:prstGeom prst="rect">
            <a:avLst/>
          </a:prstGeom>
          <a:solidFill>
            <a:srgbClr val="99CCFF"/>
          </a:solidFill>
        </p:spPr>
        <p:txBody>
          <a:bodyPr wrap="square" lIns="0" tIns="0" rIns="0" bIns="0" rtlCol="0">
            <a:noAutofit/>
          </a:bodyPr>
          <a:lstStyle/>
          <a:p>
            <a:r>
              <a:rPr lang="en-US" sz="2400" dirty="0">
                <a:gradFill>
                  <a:gsLst>
                    <a:gs pos="0">
                      <a:schemeClr val="tx1"/>
                    </a:gs>
                    <a:gs pos="86000">
                      <a:schemeClr val="tx1"/>
                    </a:gs>
                  </a:gsLst>
                  <a:lin ang="5400000" scaled="0"/>
                </a:gradFill>
              </a:rPr>
              <a:t>CEOs FOR CITIES</a:t>
            </a:r>
          </a:p>
          <a:p>
            <a:r>
              <a:rPr lang="en-US" sz="2400" dirty="0">
                <a:gradFill>
                  <a:gsLst>
                    <a:gs pos="0">
                      <a:schemeClr val="tx1"/>
                    </a:gs>
                    <a:gs pos="86000">
                      <a:schemeClr val="tx1"/>
                    </a:gs>
                  </a:gsLst>
                  <a:lin ang="5400000" scaled="0"/>
                </a:gradFill>
              </a:rPr>
              <a:t>“OF, BY AND FOR YOU”</a:t>
            </a:r>
          </a:p>
        </p:txBody>
      </p:sp>
      <p:sp>
        <p:nvSpPr>
          <p:cNvPr id="16" name="Rectangle 15"/>
          <p:cNvSpPr/>
          <p:nvPr/>
        </p:nvSpPr>
        <p:spPr>
          <a:xfrm>
            <a:off x="8644022" y="4984962"/>
            <a:ext cx="2763392" cy="784269"/>
          </a:xfrm>
          <a:prstGeom prst="rect">
            <a:avLst/>
          </a:prstGeom>
          <a:solidFill>
            <a:srgbClr val="99CCFF"/>
          </a:solidFill>
        </p:spPr>
        <p:txBody>
          <a:bodyPr wrap="square" lIns="0" tIns="0" rIns="0" bIns="0" rtlCol="0">
            <a:noAutofit/>
          </a:bodyPr>
          <a:lstStyle/>
          <a:p>
            <a:r>
              <a:rPr lang="en-US" sz="2400" dirty="0">
                <a:gradFill>
                  <a:gsLst>
                    <a:gs pos="0">
                      <a:schemeClr val="tx1"/>
                    </a:gs>
                    <a:gs pos="86000">
                      <a:schemeClr val="tx1"/>
                    </a:gs>
                  </a:gsLst>
                  <a:lin ang="5400000" scaled="0"/>
                </a:gradFill>
              </a:rPr>
              <a:t>NEBNY EGYPTIAN CROWDSOURCING</a:t>
            </a:r>
          </a:p>
        </p:txBody>
      </p:sp>
      <p:sp>
        <p:nvSpPr>
          <p:cNvPr id="20" name="Rectangle 19"/>
          <p:cNvSpPr/>
          <p:nvPr/>
        </p:nvSpPr>
        <p:spPr>
          <a:xfrm>
            <a:off x="4233174" y="4084805"/>
            <a:ext cx="5144940" cy="784269"/>
          </a:xfrm>
          <a:prstGeom prst="rect">
            <a:avLst/>
          </a:prstGeom>
          <a:solidFill>
            <a:srgbClr val="99CCFF"/>
          </a:solidFill>
        </p:spPr>
        <p:txBody>
          <a:bodyPr wrap="square" lIns="0" tIns="0" rIns="0" bIns="0" rtlCol="0">
            <a:noAutofit/>
          </a:bodyPr>
          <a:lstStyle/>
          <a:p>
            <a:r>
              <a:rPr lang="en-US" sz="2400" dirty="0">
                <a:gradFill>
                  <a:gsLst>
                    <a:gs pos="0">
                      <a:schemeClr val="tx1"/>
                    </a:gs>
                    <a:gs pos="86000">
                      <a:schemeClr val="tx1"/>
                    </a:gs>
                  </a:gsLst>
                  <a:lin ang="5400000" scaled="0"/>
                </a:gradFill>
              </a:rPr>
              <a:t>UNITED WAY WORLDWIDE “CAMPAIGN FOR COMMON GOOD”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7842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animBg="1"/>
      <p:bldP spid="6" grpId="0" animBg="1"/>
      <p:bldP spid="14" grpId="0" animBg="1"/>
      <p:bldP spid="15" grpId="0" animBg="1"/>
      <p:bldP spid="17" grpId="0" animBg="1"/>
      <p:bldP spid="19" grpId="0" animBg="1"/>
      <p:bldP spid="16" grpId="0" animBg="1"/>
      <p:bldP spid="20"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512763" y="1271588"/>
            <a:ext cx="11168062" cy="5183187"/>
          </a:xfrm>
        </p:spPr>
        <p:txBody>
          <a:bodyPr/>
          <a:lstStyle/>
          <a:p>
            <a:pPr eaLnBrk="1" hangingPunct="1"/>
            <a:endParaRPr lang="en-US" dirty="0" smtClean="0"/>
          </a:p>
          <a:p>
            <a:pPr marL="1255713" lvl="1" eaLnBrk="1" hangingPunct="1"/>
            <a:r>
              <a:rPr lang="en-US" sz="3200" dirty="0" smtClean="0"/>
              <a:t>The Grand Intersection: Mobile, Social, Success </a:t>
            </a:r>
            <a:r>
              <a:rPr lang="en-US" sz="3200" dirty="0" smtClean="0">
                <a:sym typeface="Wingdings" pitchFamily="2" charset="2"/>
              </a:rPr>
              <a:t></a:t>
            </a:r>
          </a:p>
          <a:p>
            <a:pPr marL="1255713" lvl="1" eaLnBrk="1" hangingPunct="1"/>
            <a:r>
              <a:rPr lang="en-US" sz="3200" dirty="0" smtClean="0">
                <a:sym typeface="Wingdings" pitchFamily="2" charset="2"/>
              </a:rPr>
              <a:t>The Challenges</a:t>
            </a:r>
          </a:p>
          <a:p>
            <a:pPr marL="1255713" lvl="1" eaLnBrk="1" hangingPunct="1"/>
            <a:r>
              <a:rPr lang="en-US" sz="3200" dirty="0" smtClean="0">
                <a:sym typeface="Wingdings" pitchFamily="2" charset="2"/>
              </a:rPr>
              <a:t>How to, Lessons, Tips and Tricks</a:t>
            </a:r>
            <a:endParaRPr lang="en-US" sz="3200" dirty="0" smtClean="0"/>
          </a:p>
          <a:p>
            <a:pPr marL="1255713" lvl="1" eaLnBrk="1" hangingPunct="1"/>
            <a:r>
              <a:rPr lang="en-US" sz="3200" dirty="0" smtClean="0">
                <a:sym typeface="Wingdings" pitchFamily="2" charset="2"/>
              </a:rPr>
              <a:t>Examples</a:t>
            </a:r>
          </a:p>
        </p:txBody>
      </p:sp>
      <p:sp>
        <p:nvSpPr>
          <p:cNvPr id="2" name="Title 1"/>
          <p:cNvSpPr>
            <a:spLocks noGrp="1"/>
          </p:cNvSpPr>
          <p:nvPr>
            <p:ph type="title"/>
          </p:nvPr>
        </p:nvSpPr>
        <p:spPr>
          <a:xfrm>
            <a:off x="512115" y="241300"/>
            <a:ext cx="11268317" cy="762000"/>
          </a:xfrm>
        </p:spPr>
        <p:txBody>
          <a:bodyPr/>
          <a:lstStyle/>
          <a:p>
            <a:pPr eaLnBrk="1" fontAlgn="auto" hangingPunct="1">
              <a:spcAft>
                <a:spcPts val="0"/>
              </a:spcAft>
              <a:defRPr/>
            </a:pPr>
            <a:r>
              <a:rPr dirty="0" smtClean="0"/>
              <a:t>Agenda – Using the Cloud to…</a:t>
            </a:r>
            <a:endParaRPr dirty="0"/>
          </a:p>
        </p:txBody>
      </p:sp>
      <p:sp>
        <p:nvSpPr>
          <p:cNvPr id="5" name="Slide Number Placeholder 3"/>
          <p:cNvSpPr txBox="1">
            <a:spLocks/>
          </p:cNvSpPr>
          <p:nvPr/>
        </p:nvSpPr>
        <p:spPr>
          <a:xfrm>
            <a:off x="11692889" y="6492875"/>
            <a:ext cx="49593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r>
              <a:rPr lang="en-US" sz="1400" smtClean="0">
                <a:solidFill>
                  <a:schemeClr val="bg1"/>
                </a:solidFill>
              </a:rPr>
              <a:t> </a:t>
            </a:r>
            <a:fld id="{40E23B03-6AFE-40A9-BC2C-E89E0B2C5091}" type="slidenum">
              <a:rPr lang="en-US" sz="1400" smtClean="0">
                <a:solidFill>
                  <a:schemeClr val="bg1"/>
                </a:solidFill>
              </a:rPr>
              <a:pPr algn="r"/>
              <a:t>1</a:t>
            </a:fld>
            <a:endParaRPr lang="en-US" sz="1400" dirty="0">
              <a:solidFill>
                <a:schemeClr val="bg1"/>
              </a:solidFill>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you can use today</a:t>
            </a:r>
            <a:endParaRPr lang="en-US" dirty="0"/>
          </a:p>
        </p:txBody>
      </p:sp>
      <p:sp>
        <p:nvSpPr>
          <p:cNvPr id="4" name="Rounded Rectangle 3"/>
          <p:cNvSpPr/>
          <p:nvPr/>
        </p:nvSpPr>
        <p:spPr bwMode="auto">
          <a:xfrm>
            <a:off x="5737860" y="4676886"/>
            <a:ext cx="6081578" cy="1908810"/>
          </a:xfrm>
          <a:prstGeom prst="roundRect">
            <a:avLst/>
          </a:prstGeom>
          <a:solidFill>
            <a:srgbClr val="4F81BD">
              <a:alpha val="50196"/>
            </a:srgb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nchorCtr="0"/>
          <a:lstStyle/>
          <a:p>
            <a:pPr algn="ctr" defTabSz="914363" fontAlgn="auto">
              <a:spcBef>
                <a:spcPts val="0"/>
              </a:spcBef>
              <a:spcAft>
                <a:spcPts val="0"/>
              </a:spcAft>
              <a:defRPr/>
            </a:pPr>
            <a:r>
              <a:rPr lang="en-US" sz="3200" dirty="0" smtClean="0">
                <a:solidFill>
                  <a:prstClr val="white"/>
                </a:solidFill>
                <a:latin typeface="Segoe UI" pitchFamily="34" charset="0"/>
                <a:ea typeface="Segoe UI" pitchFamily="34" charset="0"/>
                <a:cs typeface="Segoe UI" pitchFamily="34" charset="0"/>
              </a:rPr>
              <a:t>Try Azure for yourself:</a:t>
            </a:r>
          </a:p>
          <a:p>
            <a:pPr algn="ctr" defTabSz="914363" fontAlgn="auto">
              <a:spcBef>
                <a:spcPts val="0"/>
              </a:spcBef>
              <a:spcAft>
                <a:spcPts val="0"/>
              </a:spcAft>
              <a:defRPr/>
            </a:pPr>
            <a:endParaRPr lang="en-US" sz="1400" dirty="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defRPr/>
            </a:pPr>
            <a:r>
              <a:rPr lang="en-US" sz="2400" dirty="0">
                <a:solidFill>
                  <a:prstClr val="white"/>
                </a:solidFill>
                <a:latin typeface="Segoe UI" pitchFamily="34" charset="0"/>
                <a:ea typeface="Segoe UI" pitchFamily="34" charset="0"/>
                <a:cs typeface="Segoe UI" pitchFamily="34" charset="0"/>
              </a:rPr>
              <a:t>http://</a:t>
            </a:r>
            <a:r>
              <a:rPr lang="en-US" sz="2400" dirty="0" smtClean="0">
                <a:solidFill>
                  <a:prstClr val="white"/>
                </a:solidFill>
                <a:latin typeface="Segoe UI" pitchFamily="34" charset="0"/>
                <a:ea typeface="Segoe UI" pitchFamily="34" charset="0"/>
                <a:cs typeface="Segoe UI" pitchFamily="34" charset="0"/>
              </a:rPr>
              <a:t>bit.ly/jimonazure, </a:t>
            </a:r>
          </a:p>
          <a:p>
            <a:pPr algn="ctr" defTabSz="914363" fontAlgn="auto">
              <a:spcBef>
                <a:spcPts val="0"/>
              </a:spcBef>
              <a:spcAft>
                <a:spcPts val="0"/>
              </a:spcAft>
              <a:defRPr/>
            </a:pPr>
            <a:r>
              <a:rPr lang="en-US" sz="2400" dirty="0" err="1" smtClean="0">
                <a:solidFill>
                  <a:prstClr val="white"/>
                </a:solidFill>
                <a:latin typeface="Segoe UI" pitchFamily="34" charset="0"/>
                <a:ea typeface="Segoe UI" pitchFamily="34" charset="0"/>
                <a:cs typeface="Segoe UI" pitchFamily="34" charset="0"/>
              </a:rPr>
              <a:t>Promocode</a:t>
            </a:r>
            <a:r>
              <a:rPr lang="en-US" sz="2400" dirty="0" smtClean="0">
                <a:solidFill>
                  <a:prstClr val="white"/>
                </a:solidFill>
                <a:latin typeface="Segoe UI" pitchFamily="34" charset="0"/>
                <a:ea typeface="Segoe UI" pitchFamily="34" charset="0"/>
                <a:cs typeface="Segoe UI" pitchFamily="34" charset="0"/>
              </a:rPr>
              <a:t> </a:t>
            </a:r>
            <a:r>
              <a:rPr lang="en-US" sz="2400" dirty="0" err="1" smtClean="0">
                <a:solidFill>
                  <a:prstClr val="white"/>
                </a:solidFill>
                <a:latin typeface="Segoe UI" pitchFamily="34" charset="0"/>
                <a:ea typeface="Segoe UI" pitchFamily="34" charset="0"/>
                <a:cs typeface="Segoe UI" pitchFamily="34" charset="0"/>
              </a:rPr>
              <a:t>jimonazure</a:t>
            </a:r>
            <a:endParaRPr lang="en-US" sz="2400" dirty="0">
              <a:solidFill>
                <a:prstClr val="white"/>
              </a:solidFill>
              <a:latin typeface="Segoe UI" pitchFamily="34" charset="0"/>
              <a:ea typeface="Segoe UI" pitchFamily="34" charset="0"/>
              <a:cs typeface="Segoe UI" pitchFamily="34" charset="0"/>
            </a:endParaRPr>
          </a:p>
        </p:txBody>
      </p:sp>
      <p:sp>
        <p:nvSpPr>
          <p:cNvPr id="5" name="Rounded Rectangle 4"/>
          <p:cNvSpPr/>
          <p:nvPr/>
        </p:nvSpPr>
        <p:spPr bwMode="auto">
          <a:xfrm>
            <a:off x="143608" y="1003300"/>
            <a:ext cx="11675830" cy="3445323"/>
          </a:xfrm>
          <a:prstGeom prst="roundRect">
            <a:avLst/>
          </a:prstGeom>
          <a:solidFill>
            <a:srgbClr val="7030A0">
              <a:alpha val="30196"/>
            </a:srgb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nchorCtr="0"/>
          <a:lstStyle/>
          <a:p>
            <a:pPr algn="ctr" defTabSz="914363" fontAlgn="auto">
              <a:spcBef>
                <a:spcPts val="0"/>
              </a:spcBef>
              <a:spcAft>
                <a:spcPts val="0"/>
              </a:spcAft>
              <a:defRPr/>
            </a:pPr>
            <a:r>
              <a:rPr lang="en-US" sz="3200" dirty="0" smtClean="0">
                <a:solidFill>
                  <a:prstClr val="white"/>
                </a:solidFill>
                <a:latin typeface="Segoe UI" pitchFamily="34" charset="0"/>
                <a:ea typeface="Segoe UI" pitchFamily="34" charset="0"/>
                <a:cs typeface="Segoe UI" pitchFamily="34" charset="0"/>
              </a:rPr>
              <a:t>General Bits and Runtimes</a:t>
            </a:r>
            <a:endParaRPr lang="en-US" sz="3200" dirty="0">
              <a:solidFill>
                <a:prstClr val="white"/>
              </a:solidFill>
              <a:latin typeface="Segoe UI" pitchFamily="34" charset="0"/>
              <a:ea typeface="Segoe UI" pitchFamily="34" charset="0"/>
              <a:cs typeface="Segoe UI" pitchFamily="34" charset="0"/>
            </a:endParaRPr>
          </a:p>
          <a:p>
            <a:endParaRPr lang="en-US" b="1" dirty="0" smtClean="0"/>
          </a:p>
          <a:p>
            <a:r>
              <a:rPr lang="en-US" b="1" dirty="0" smtClean="0"/>
              <a:t>Facebook related assets: </a:t>
            </a:r>
            <a:endParaRPr lang="en-US" b="1" dirty="0"/>
          </a:p>
          <a:p>
            <a:pPr marL="285750" lvl="1" indent="-285750">
              <a:buFont typeface="Arial" pitchFamily="34" charset="0"/>
              <a:buChar char="•"/>
            </a:pPr>
            <a:r>
              <a:rPr lang="en-US" dirty="0" smtClean="0"/>
              <a:t>C</a:t>
            </a:r>
            <a:r>
              <a:rPr lang="en-US" dirty="0"/>
              <a:t># SDK </a:t>
            </a:r>
            <a:r>
              <a:rPr lang="en-US" dirty="0" smtClean="0"/>
              <a:t>– </a:t>
            </a:r>
            <a:r>
              <a:rPr lang="en-US" dirty="0" smtClean="0">
                <a:hlinkClick r:id="rId2"/>
              </a:rPr>
              <a:t>http://facebooksdk.codeplex.com/</a:t>
            </a:r>
            <a:r>
              <a:rPr lang="en-US" dirty="0" smtClean="0"/>
              <a:t> </a:t>
            </a:r>
          </a:p>
          <a:p>
            <a:pPr marL="285750" lvl="1" indent="-285750">
              <a:buFont typeface="Arial" pitchFamily="34" charset="0"/>
              <a:buChar char="•"/>
            </a:pPr>
            <a:r>
              <a:rPr lang="en-US" dirty="0"/>
              <a:t>Azure Toolkit – </a:t>
            </a:r>
            <a:r>
              <a:rPr lang="en-US" dirty="0">
                <a:hlinkClick r:id="rId3"/>
              </a:rPr>
              <a:t>http://azuretoolkit.codeplex.com</a:t>
            </a:r>
            <a:r>
              <a:rPr lang="en-US" dirty="0" smtClean="0">
                <a:hlinkClick r:id="rId3"/>
              </a:rPr>
              <a:t>/</a:t>
            </a:r>
            <a:r>
              <a:rPr lang="en-US" dirty="0" smtClean="0"/>
              <a:t>  </a:t>
            </a:r>
            <a:endParaRPr lang="en-US" dirty="0"/>
          </a:p>
          <a:p>
            <a:pPr marL="285750" lvl="1" indent="-285750">
              <a:buFont typeface="Arial" pitchFamily="34" charset="0"/>
              <a:buChar char="•"/>
            </a:pPr>
            <a:r>
              <a:rPr lang="en-US" dirty="0" smtClean="0"/>
              <a:t>Technical </a:t>
            </a:r>
            <a:r>
              <a:rPr lang="en-US" dirty="0" err="1" smtClean="0"/>
              <a:t>walkthru</a:t>
            </a:r>
            <a:r>
              <a:rPr lang="en-US" dirty="0"/>
              <a:t> - </a:t>
            </a:r>
            <a:r>
              <a:rPr lang="en-US" dirty="0">
                <a:hlinkClick r:id="rId4"/>
              </a:rPr>
              <a:t>http://</a:t>
            </a:r>
            <a:r>
              <a:rPr lang="en-US" dirty="0" smtClean="0">
                <a:hlinkClick r:id="rId4"/>
              </a:rPr>
              <a:t>www.devx.com/MS_Azure/Article/46308</a:t>
            </a:r>
            <a:endParaRPr lang="en-US" dirty="0" smtClean="0"/>
          </a:p>
          <a:p>
            <a:pPr marL="0" lvl="1"/>
            <a:endParaRPr lang="en-US" dirty="0" smtClean="0"/>
          </a:p>
          <a:p>
            <a:pPr marL="0" lvl="1"/>
            <a:r>
              <a:rPr lang="en-US" b="1" dirty="0" smtClean="0"/>
              <a:t>Mobile Assets: Tapping the cloud for Windows Phone apps </a:t>
            </a:r>
          </a:p>
          <a:p>
            <a:pPr marL="285750" lvl="1" indent="-285750">
              <a:buFont typeface="Arial" pitchFamily="34" charset="0"/>
              <a:buChar char="•"/>
            </a:pPr>
            <a:r>
              <a:rPr lang="en-US" dirty="0" smtClean="0">
                <a:hlinkClick r:id="rId5"/>
              </a:rPr>
              <a:t>Cloud cover session</a:t>
            </a:r>
            <a:endParaRPr lang="en-US" dirty="0" smtClean="0"/>
          </a:p>
          <a:p>
            <a:pPr marL="285750" lvl="1" indent="-285750">
              <a:buFont typeface="Arial" pitchFamily="34" charset="0"/>
              <a:buChar char="•"/>
            </a:pPr>
            <a:r>
              <a:rPr lang="en-US" dirty="0" smtClean="0">
                <a:hlinkClick r:id="rId6"/>
              </a:rPr>
              <a:t>Team blog posting</a:t>
            </a:r>
            <a:endParaRPr lang="en-US" dirty="0"/>
          </a:p>
        </p:txBody>
      </p:sp>
      <p:sp>
        <p:nvSpPr>
          <p:cNvPr id="7" name="Rounded Rectangle 6"/>
          <p:cNvSpPr/>
          <p:nvPr/>
        </p:nvSpPr>
        <p:spPr bwMode="auto">
          <a:xfrm>
            <a:off x="143608" y="4676886"/>
            <a:ext cx="5377081" cy="1908810"/>
          </a:xfrm>
          <a:prstGeom prst="roundRect">
            <a:avLst/>
          </a:prstGeom>
          <a:solidFill>
            <a:srgbClr val="00FF00">
              <a:alpha val="30196"/>
            </a:srgb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nchorCtr="0"/>
          <a:lstStyle/>
          <a:p>
            <a:pPr algn="ctr" defTabSz="914363" fontAlgn="auto">
              <a:spcBef>
                <a:spcPts val="0"/>
              </a:spcBef>
              <a:spcAft>
                <a:spcPts val="0"/>
              </a:spcAft>
              <a:defRPr/>
            </a:pPr>
            <a:r>
              <a:rPr lang="en-US" sz="3200" dirty="0" smtClean="0">
                <a:solidFill>
                  <a:prstClr val="white"/>
                </a:solidFill>
                <a:latin typeface="Segoe UI" pitchFamily="34" charset="0"/>
                <a:ea typeface="Segoe UI" pitchFamily="34" charset="0"/>
                <a:cs typeface="Segoe UI" pitchFamily="34" charset="0"/>
              </a:rPr>
              <a:t>Apps To Repurpose</a:t>
            </a:r>
            <a:endParaRPr lang="en-US" sz="3200" dirty="0">
              <a:solidFill>
                <a:prstClr val="white"/>
              </a:solidFill>
              <a:latin typeface="Segoe UI" pitchFamily="34" charset="0"/>
              <a:ea typeface="Segoe UI" pitchFamily="34" charset="0"/>
              <a:cs typeface="Segoe UI" pitchFamily="34" charset="0"/>
            </a:endParaRPr>
          </a:p>
          <a:p>
            <a:endParaRPr lang="en-US" dirty="0" smtClean="0">
              <a:hlinkClick r:id="rId7"/>
            </a:endParaRPr>
          </a:p>
          <a:p>
            <a:r>
              <a:rPr lang="en-US" dirty="0" err="1" smtClean="0">
                <a:hlinkClick r:id="rId7"/>
              </a:rPr>
              <a:t>TownHall</a:t>
            </a:r>
            <a:r>
              <a:rPr lang="en-US" dirty="0" smtClean="0">
                <a:hlinkClick r:id="rId7"/>
              </a:rPr>
              <a:t> App can be found here</a:t>
            </a:r>
            <a:r>
              <a:rPr lang="en-US" dirty="0" smtClean="0"/>
              <a:t> – </a:t>
            </a:r>
          </a:p>
          <a:p>
            <a:r>
              <a:rPr lang="en-US" dirty="0"/>
              <a:t>Next major </a:t>
            </a:r>
            <a:r>
              <a:rPr lang="en-US" dirty="0" smtClean="0"/>
              <a:t>rev will be delivered by April 30</a:t>
            </a:r>
          </a:p>
          <a:p>
            <a:endParaRPr lang="en-US" dirty="0"/>
          </a:p>
          <a:p>
            <a:r>
              <a:rPr lang="en-US" dirty="0" smtClean="0"/>
              <a:t>Here’s a </a:t>
            </a:r>
            <a:r>
              <a:rPr lang="en-US" dirty="0" smtClean="0">
                <a:hlinkClick r:id="rId8"/>
              </a:rPr>
              <a:t>useful datasheet</a:t>
            </a:r>
            <a:endParaRPr lang="en-US" dirty="0"/>
          </a:p>
        </p:txBody>
      </p:sp>
      <p:sp>
        <p:nvSpPr>
          <p:cNvPr id="6" name="Slide Number Placeholder 3"/>
          <p:cNvSpPr txBox="1">
            <a:spLocks/>
          </p:cNvSpPr>
          <p:nvPr/>
        </p:nvSpPr>
        <p:spPr>
          <a:xfrm>
            <a:off x="11692889" y="6492875"/>
            <a:ext cx="49593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r>
              <a:rPr lang="en-US" sz="1400" smtClean="0">
                <a:solidFill>
                  <a:schemeClr val="bg1"/>
                </a:solidFill>
              </a:rPr>
              <a:t> </a:t>
            </a:r>
            <a:fld id="{40E23B03-6AFE-40A9-BC2C-E89E0B2C5091}" type="slidenum">
              <a:rPr lang="en-US" sz="1400" smtClean="0">
                <a:solidFill>
                  <a:schemeClr val="bg1"/>
                </a:solidFill>
              </a:rPr>
              <a:pPr algn="r"/>
              <a:t>19</a:t>
            </a:fld>
            <a:endParaRPr lang="en-US" sz="1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432923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507868" y="6083573"/>
            <a:ext cx="11173090" cy="523206"/>
          </a:xfrm>
          <a:prstGeom prst="rect">
            <a:avLst/>
          </a:prstGeom>
          <a:noFill/>
          <a:ln w="12700">
            <a:noFill/>
            <a:miter lim="800000"/>
            <a:headEnd type="none" w="sm" len="sm"/>
            <a:tailEnd type="none" w="sm" len="sm"/>
          </a:ln>
          <a:effectLst/>
        </p:spPr>
        <p:txBody>
          <a:bodyPr lIns="91425" tIns="45713" rIns="91425" bIns="45713">
            <a:spAutoFit/>
          </a:bodyPr>
          <a:lstStyle/>
          <a:p>
            <a:pPr algn="ctr" defTabSz="914099" eaLnBrk="0" fontAlgn="auto" hangingPunct="0">
              <a:spcBef>
                <a:spcPts val="0"/>
              </a:spcBef>
              <a:spcAft>
                <a:spcPts val="0"/>
              </a:spcAft>
              <a:defRPr/>
            </a:pPr>
            <a:r>
              <a:rPr lang="en-US" sz="700" dirty="0">
                <a:gradFill>
                  <a:gsLst>
                    <a:gs pos="0">
                      <a:prstClr val="black"/>
                    </a:gs>
                    <a:gs pos="100000">
                      <a:prstClr val="black"/>
                    </a:gs>
                  </a:gsLst>
                  <a:lin ang="5400000" scaled="0"/>
                </a:gradFill>
                <a:latin typeface="+mn-lt"/>
                <a:cs typeface="Arial" charset="0"/>
              </a:rPr>
              <a:t>© 2010 Microsoft Corporation. All rights reserved. Microsoft, Windows, Windows Vista and other product names are or may be registered trademarks and/or trademarks in the U.S. and/or other countries.</a:t>
            </a:r>
          </a:p>
          <a:p>
            <a:pPr algn="ctr" defTabSz="914099" eaLnBrk="0" fontAlgn="auto" hangingPunct="0">
              <a:spcBef>
                <a:spcPts val="0"/>
              </a:spcBef>
              <a:spcAft>
                <a:spcPts val="0"/>
              </a:spcAft>
              <a:defRPr/>
            </a:pPr>
            <a:r>
              <a:rPr lang="en-US" sz="700" dirty="0">
                <a:gradFill>
                  <a:gsLst>
                    <a:gs pos="0">
                      <a:prstClr val="black"/>
                    </a:gs>
                    <a:gs pos="100000">
                      <a:prstClr val="black"/>
                    </a:gs>
                  </a:gsLst>
                  <a:lin ang="5400000" scaled="0"/>
                </a:gradFill>
                <a:latin typeface="+mn-lt"/>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prstClr val="black"/>
                    </a:gs>
                    <a:gs pos="100000">
                      <a:prstClr val="black"/>
                    </a:gs>
                  </a:gsLst>
                  <a:lin ang="5400000" scaled="0"/>
                </a:gradFill>
                <a:latin typeface="+mn-lt"/>
                <a:cs typeface="Arial" charset="0"/>
              </a:rPr>
            </a:br>
            <a:r>
              <a:rPr lang="en-US" sz="700" dirty="0">
                <a:gradFill>
                  <a:gsLst>
                    <a:gs pos="0">
                      <a:prstClr val="black"/>
                    </a:gs>
                    <a:gs pos="100000">
                      <a:prstClr val="black"/>
                    </a:gs>
                  </a:gsLst>
                  <a:lin ang="5400000" scaled="0"/>
                </a:gradFill>
                <a:latin typeface="+mn-lt"/>
                <a:cs typeface="Arial" charset="0"/>
              </a:rPr>
              <a:t>MICROSOFT MAKES NO WARRANTIES, EXPRESS, IMPLIED OR STATUTORY, AS TO THE INFORMATION IN THIS PRESENTATION.</a:t>
            </a:r>
          </a:p>
        </p:txBody>
      </p:sp>
      <p:pic>
        <p:nvPicPr>
          <p:cNvPr id="36867" name="Picture 2" descr="\\server3\restrict\ftp_root\Clients\White_Whale\5-10200_Prism\Working\Template_Art\Microsoft_Logo_NoTagline.pn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black">
          <a:xfrm>
            <a:off x="7455640" y="1647106"/>
            <a:ext cx="2775211" cy="452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6868" name="Picture 5"/>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97425" y="2751138"/>
            <a:ext cx="2593975" cy="22002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57122" y="1504165"/>
            <a:ext cx="1817656" cy="737994"/>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dirty="0"/>
              <a:t>Appendix – </a:t>
            </a:r>
            <a:r>
              <a:rPr dirty="0" smtClean="0"/>
              <a:t>Other resources </a:t>
            </a:r>
            <a:r>
              <a:rPr dirty="0"/>
              <a:t>you may like</a:t>
            </a:r>
          </a:p>
        </p:txBody>
      </p:sp>
      <p:pic>
        <p:nvPicPr>
          <p:cNvPr id="29699" name="Picture 2"/>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078913" y="4135438"/>
            <a:ext cx="2593975" cy="22002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 name="Rectangle 57"/>
          <p:cNvSpPr/>
          <p:nvPr/>
        </p:nvSpPr>
        <p:spPr bwMode="auto">
          <a:xfrm>
            <a:off x="1" y="5048250"/>
            <a:ext cx="12188824" cy="1809750"/>
          </a:xfrm>
          <a:prstGeom prst="rect">
            <a:avLst/>
          </a:prstGeom>
          <a:gradFill flip="none" rotWithShape="1">
            <a:gsLst>
              <a:gs pos="0">
                <a:schemeClr val="bg1">
                  <a:alpha val="0"/>
                </a:schemeClr>
              </a:gs>
              <a:gs pos="46000">
                <a:schemeClr val="bg1">
                  <a:alpha val="20000"/>
                </a:schemeClr>
              </a:gs>
              <a:gs pos="100000">
                <a:schemeClr val="bg1">
                  <a:alpha val="45000"/>
                </a:schemeClr>
              </a:gs>
            </a:gsLst>
            <a:lin ang="5400000" scaled="0"/>
            <a:tileRect/>
          </a:gra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2400" spc="-50" dirty="0">
              <a:gradFill>
                <a:gsLst>
                  <a:gs pos="0">
                    <a:srgbClr val="000000"/>
                  </a:gs>
                  <a:gs pos="100000">
                    <a:srgbClr val="000000"/>
                  </a:gs>
                </a:gsLst>
                <a:lin ang="5400000" scaled="0"/>
              </a:gradFill>
            </a:endParaRPr>
          </a:p>
        </p:txBody>
      </p:sp>
      <p:sp>
        <p:nvSpPr>
          <p:cNvPr id="62" name="Rounded Rectangle 61"/>
          <p:cNvSpPr/>
          <p:nvPr/>
        </p:nvSpPr>
        <p:spPr bwMode="auto">
          <a:xfrm>
            <a:off x="6315744" y="3843673"/>
            <a:ext cx="3689497" cy="2785731"/>
          </a:xfrm>
          <a:prstGeom prst="roundRect">
            <a:avLst>
              <a:gd name="adj" fmla="val 0"/>
            </a:avLst>
          </a:prstGeom>
          <a:gradFill flip="none" rotWithShape="1">
            <a:gsLst>
              <a:gs pos="0">
                <a:srgbClr val="041E3A">
                  <a:alpha val="52000"/>
                </a:srgbClr>
              </a:gs>
              <a:gs pos="39000">
                <a:schemeClr val="bg1">
                  <a:alpha val="37000"/>
                </a:schemeClr>
              </a:gs>
              <a:gs pos="88000">
                <a:schemeClr val="bg1">
                  <a:alpha val="58000"/>
                </a:schemeClr>
              </a:gs>
            </a:gsLst>
            <a:lin ang="5400000" scaled="1"/>
            <a:tileRect/>
          </a:gradFill>
          <a:ln w="9525">
            <a:solidFill>
              <a:schemeClr val="tx1"/>
            </a:solidFill>
            <a:headEnd type="none" w="med" len="med"/>
            <a:tailEnd type="none" w="med" len="med"/>
          </a:ln>
          <a:effectLst>
            <a:outerShdw blurRad="63500" sx="102000" sy="102000" algn="ctr" rotWithShape="0">
              <a:schemeClr val="tx1">
                <a:alpha val="40000"/>
              </a:schemeClr>
            </a:outerShdw>
          </a:effectLst>
          <a:scene3d>
            <a:camera prst="orthographicFront">
              <a:rot lat="0" lon="0" rev="0"/>
            </a:camera>
            <a:lightRig rig="brightRoom" dir="t"/>
          </a:scene3d>
          <a:sp3d prstMaterial="softEdge">
            <a:extrusionClr>
              <a:srgbClr val="041E3A"/>
            </a:extrusionClr>
            <a:contourClr>
              <a:srgbClr val="000000"/>
            </a:contourClr>
          </a:sp3d>
        </p:spPr>
        <p:txBody>
          <a:bodyPr lIns="121893" tIns="60947" rIns="121893" bIns="60947" anchor="ctr"/>
          <a:lstStyle/>
          <a:p>
            <a:pPr algn="ctr" defTabSz="1218585" fontAlgn="auto">
              <a:spcBef>
                <a:spcPts val="0"/>
              </a:spcBef>
              <a:spcAft>
                <a:spcPts val="0"/>
              </a:spcAft>
              <a:defRPr/>
            </a:pPr>
            <a:r>
              <a:rPr lang="en-US" sz="2400" dirty="0">
                <a:solidFill>
                  <a:srgbClr val="FFFFFF"/>
                </a:solidFill>
                <a:latin typeface="+mn-lt"/>
                <a:cs typeface="+mn-cs"/>
              </a:rPr>
              <a:t>  </a:t>
            </a:r>
          </a:p>
        </p:txBody>
      </p:sp>
      <p:sp>
        <p:nvSpPr>
          <p:cNvPr id="61" name="Rounded Rectangle 60"/>
          <p:cNvSpPr/>
          <p:nvPr/>
        </p:nvSpPr>
        <p:spPr bwMode="auto">
          <a:xfrm>
            <a:off x="2137148" y="3843673"/>
            <a:ext cx="3689497" cy="2785731"/>
          </a:xfrm>
          <a:prstGeom prst="roundRect">
            <a:avLst>
              <a:gd name="adj" fmla="val 0"/>
            </a:avLst>
          </a:prstGeom>
          <a:gradFill flip="none" rotWithShape="1">
            <a:gsLst>
              <a:gs pos="0">
                <a:srgbClr val="041E3A">
                  <a:alpha val="52000"/>
                </a:srgbClr>
              </a:gs>
              <a:gs pos="39000">
                <a:schemeClr val="bg1">
                  <a:alpha val="37000"/>
                </a:schemeClr>
              </a:gs>
              <a:gs pos="88000">
                <a:schemeClr val="bg1">
                  <a:alpha val="58000"/>
                </a:schemeClr>
              </a:gs>
            </a:gsLst>
            <a:lin ang="5400000" scaled="1"/>
            <a:tileRect/>
          </a:gradFill>
          <a:ln w="9525">
            <a:solidFill>
              <a:schemeClr val="tx1"/>
            </a:solidFill>
            <a:headEnd type="none" w="med" len="med"/>
            <a:tailEnd type="none" w="med" len="med"/>
          </a:ln>
          <a:effectLst>
            <a:outerShdw blurRad="63500" sx="102000" sy="102000" algn="ctr" rotWithShape="0">
              <a:schemeClr val="tx1">
                <a:alpha val="40000"/>
              </a:schemeClr>
            </a:outerShdw>
          </a:effectLst>
          <a:scene3d>
            <a:camera prst="orthographicFront">
              <a:rot lat="0" lon="0" rev="0"/>
            </a:camera>
            <a:lightRig rig="brightRoom" dir="t"/>
          </a:scene3d>
          <a:sp3d prstMaterial="softEdge">
            <a:extrusionClr>
              <a:srgbClr val="041E3A"/>
            </a:extrusionClr>
            <a:contourClr>
              <a:srgbClr val="000000"/>
            </a:contourClr>
          </a:sp3d>
        </p:spPr>
        <p:txBody>
          <a:bodyPr lIns="121893" tIns="60947" rIns="121893" bIns="60947" anchor="ctr"/>
          <a:lstStyle/>
          <a:p>
            <a:pPr algn="ctr" defTabSz="1218585" fontAlgn="auto">
              <a:spcBef>
                <a:spcPts val="0"/>
              </a:spcBef>
              <a:spcAft>
                <a:spcPts val="0"/>
              </a:spcAft>
              <a:defRPr/>
            </a:pPr>
            <a:r>
              <a:rPr lang="en-US" sz="2400" dirty="0">
                <a:solidFill>
                  <a:srgbClr val="FFFFFF"/>
                </a:solidFill>
                <a:latin typeface="+mn-lt"/>
                <a:cs typeface="+mn-cs"/>
              </a:rPr>
              <a:t>  </a:t>
            </a:r>
          </a:p>
        </p:txBody>
      </p:sp>
      <p:sp>
        <p:nvSpPr>
          <p:cNvPr id="60" name="Rounded Rectangle 59"/>
          <p:cNvSpPr/>
          <p:nvPr/>
        </p:nvSpPr>
        <p:spPr bwMode="auto">
          <a:xfrm>
            <a:off x="2137148" y="988831"/>
            <a:ext cx="3689497" cy="2785731"/>
          </a:xfrm>
          <a:prstGeom prst="roundRect">
            <a:avLst>
              <a:gd name="adj" fmla="val 0"/>
            </a:avLst>
          </a:prstGeom>
          <a:gradFill flip="none" rotWithShape="1">
            <a:gsLst>
              <a:gs pos="0">
                <a:srgbClr val="041E3A">
                  <a:alpha val="52000"/>
                </a:srgbClr>
              </a:gs>
              <a:gs pos="39000">
                <a:schemeClr val="bg1">
                  <a:alpha val="37000"/>
                </a:schemeClr>
              </a:gs>
              <a:gs pos="88000">
                <a:schemeClr val="bg1">
                  <a:alpha val="58000"/>
                </a:schemeClr>
              </a:gs>
            </a:gsLst>
            <a:lin ang="5400000" scaled="1"/>
            <a:tileRect/>
          </a:gradFill>
          <a:ln w="9525">
            <a:solidFill>
              <a:schemeClr val="tx1"/>
            </a:solidFill>
            <a:headEnd type="none" w="med" len="med"/>
            <a:tailEnd type="none" w="med" len="med"/>
          </a:ln>
          <a:effectLst>
            <a:outerShdw blurRad="63500" sx="102000" sy="102000" algn="ctr" rotWithShape="0">
              <a:schemeClr val="tx1">
                <a:alpha val="40000"/>
              </a:schemeClr>
            </a:outerShdw>
          </a:effectLst>
          <a:scene3d>
            <a:camera prst="orthographicFront">
              <a:rot lat="0" lon="0" rev="0"/>
            </a:camera>
            <a:lightRig rig="brightRoom" dir="t"/>
          </a:scene3d>
          <a:sp3d prstMaterial="softEdge">
            <a:extrusionClr>
              <a:srgbClr val="041E3A"/>
            </a:extrusionClr>
            <a:contourClr>
              <a:srgbClr val="000000"/>
            </a:contourClr>
          </a:sp3d>
        </p:spPr>
        <p:txBody>
          <a:bodyPr lIns="121893" tIns="60947" rIns="121893" bIns="60947" anchor="ctr"/>
          <a:lstStyle/>
          <a:p>
            <a:pPr algn="ctr" defTabSz="1218585" fontAlgn="auto">
              <a:spcBef>
                <a:spcPts val="0"/>
              </a:spcBef>
              <a:spcAft>
                <a:spcPts val="0"/>
              </a:spcAft>
              <a:defRPr/>
            </a:pPr>
            <a:r>
              <a:rPr lang="en-US" sz="2400" dirty="0">
                <a:solidFill>
                  <a:srgbClr val="FFFFFF"/>
                </a:solidFill>
                <a:latin typeface="+mn-lt"/>
                <a:cs typeface="+mn-cs"/>
              </a:rPr>
              <a:t>  </a:t>
            </a:r>
          </a:p>
        </p:txBody>
      </p:sp>
      <p:sp>
        <p:nvSpPr>
          <p:cNvPr id="59" name="Rounded Rectangle 58"/>
          <p:cNvSpPr/>
          <p:nvPr/>
        </p:nvSpPr>
        <p:spPr bwMode="auto">
          <a:xfrm>
            <a:off x="6315744" y="988831"/>
            <a:ext cx="3689497" cy="2785731"/>
          </a:xfrm>
          <a:prstGeom prst="roundRect">
            <a:avLst>
              <a:gd name="adj" fmla="val 0"/>
            </a:avLst>
          </a:prstGeom>
          <a:gradFill flip="none" rotWithShape="1">
            <a:gsLst>
              <a:gs pos="0">
                <a:srgbClr val="041E3A">
                  <a:alpha val="52000"/>
                </a:srgbClr>
              </a:gs>
              <a:gs pos="39000">
                <a:schemeClr val="bg1">
                  <a:alpha val="37000"/>
                </a:schemeClr>
              </a:gs>
              <a:gs pos="88000">
                <a:schemeClr val="bg1">
                  <a:alpha val="58000"/>
                </a:schemeClr>
              </a:gs>
            </a:gsLst>
            <a:lin ang="5400000" scaled="1"/>
            <a:tileRect/>
          </a:gradFill>
          <a:ln w="9525">
            <a:solidFill>
              <a:schemeClr val="tx1"/>
            </a:solidFill>
            <a:headEnd type="none" w="med" len="med"/>
            <a:tailEnd type="none" w="med" len="med"/>
          </a:ln>
          <a:effectLst>
            <a:outerShdw blurRad="63500" sx="102000" sy="102000" algn="ctr" rotWithShape="0">
              <a:schemeClr val="tx1">
                <a:alpha val="40000"/>
              </a:schemeClr>
            </a:outerShdw>
          </a:effectLst>
          <a:scene3d>
            <a:camera prst="orthographicFront">
              <a:rot lat="0" lon="0" rev="0"/>
            </a:camera>
            <a:lightRig rig="brightRoom" dir="t"/>
          </a:scene3d>
          <a:sp3d prstMaterial="softEdge">
            <a:extrusionClr>
              <a:srgbClr val="041E3A"/>
            </a:extrusionClr>
            <a:contourClr>
              <a:srgbClr val="000000"/>
            </a:contourClr>
          </a:sp3d>
        </p:spPr>
        <p:txBody>
          <a:bodyPr lIns="121893" tIns="60947" rIns="121893" bIns="60947" anchor="ctr"/>
          <a:lstStyle/>
          <a:p>
            <a:pPr algn="ctr" defTabSz="1218585" fontAlgn="auto">
              <a:spcBef>
                <a:spcPts val="0"/>
              </a:spcBef>
              <a:spcAft>
                <a:spcPts val="0"/>
              </a:spcAft>
              <a:defRPr/>
            </a:pPr>
            <a:r>
              <a:rPr lang="en-US" sz="2400" dirty="0">
                <a:solidFill>
                  <a:srgbClr val="FFFFFF"/>
                </a:solidFill>
                <a:latin typeface="+mn-lt"/>
                <a:cs typeface="+mn-cs"/>
              </a:rPr>
              <a:t>  </a:t>
            </a:r>
          </a:p>
        </p:txBody>
      </p:sp>
      <p:sp>
        <p:nvSpPr>
          <p:cNvPr id="6" name="Rectangle 5"/>
          <p:cNvSpPr/>
          <p:nvPr/>
        </p:nvSpPr>
        <p:spPr bwMode="auto">
          <a:xfrm>
            <a:off x="2265363" y="1081088"/>
            <a:ext cx="3402012" cy="1711325"/>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15875" cap="flat" cmpd="sng" algn="ctr">
            <a:solidFill>
              <a:srgbClr val="FFFFFF"/>
            </a:solidFill>
            <a:prstDash val="solid"/>
            <a:round/>
            <a:headEnd type="none" w="med" len="med"/>
            <a:tailEnd type="none" w="med" len="med"/>
          </a:ln>
          <a:effectLst/>
        </p:spPr>
        <p:txBody>
          <a:bodyPr anchor="ctr"/>
          <a:lstStyle/>
          <a:p>
            <a:pPr algn="r" eaLnBrk="0" fontAlgn="auto" hangingPunct="0">
              <a:spcBef>
                <a:spcPts val="0"/>
              </a:spcBef>
              <a:spcAft>
                <a:spcPts val="0"/>
              </a:spcAft>
              <a:defRPr/>
            </a:pPr>
            <a:endParaRPr lang="en-US" sz="1050" kern="0" dirty="0">
              <a:solidFill>
                <a:sysClr val="windowText" lastClr="000000"/>
              </a:solidFill>
              <a:latin typeface="+mn-lt"/>
              <a:cs typeface="+mn-cs"/>
            </a:endParaRPr>
          </a:p>
        </p:txBody>
      </p:sp>
      <p:cxnSp>
        <p:nvCxnSpPr>
          <p:cNvPr id="7" name="Straight Arrow Connector 6"/>
          <p:cNvCxnSpPr/>
          <p:nvPr/>
        </p:nvCxnSpPr>
        <p:spPr bwMode="auto">
          <a:xfrm rot="16200000" flipV="1">
            <a:off x="2409825" y="2025650"/>
            <a:ext cx="895350" cy="0"/>
          </a:xfrm>
          <a:prstGeom prst="straightConnector1">
            <a:avLst/>
          </a:prstGeom>
          <a:ln w="2540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8" name="Straight Arrow Connector 7"/>
          <p:cNvCxnSpPr/>
          <p:nvPr/>
        </p:nvCxnSpPr>
        <p:spPr bwMode="auto">
          <a:xfrm>
            <a:off x="2857500" y="2474913"/>
            <a:ext cx="2365375" cy="1587"/>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32780" name="Text Placeholder 6"/>
          <p:cNvSpPr txBox="1">
            <a:spLocks/>
          </p:cNvSpPr>
          <p:nvPr/>
        </p:nvSpPr>
        <p:spPr bwMode="auto">
          <a:xfrm>
            <a:off x="4306888" y="2276475"/>
            <a:ext cx="857250" cy="133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spcBef>
                <a:spcPct val="20000"/>
              </a:spcBef>
              <a:buClr>
                <a:srgbClr val="000000"/>
              </a:buClr>
            </a:pPr>
            <a:r>
              <a:rPr lang="en-US" sz="800" b="1" i="1">
                <a:solidFill>
                  <a:srgbClr val="000000"/>
                </a:solidFill>
                <a:latin typeface="Segoe" charset="0"/>
              </a:rPr>
              <a:t>Usage</a:t>
            </a:r>
          </a:p>
        </p:txBody>
      </p:sp>
      <p:sp>
        <p:nvSpPr>
          <p:cNvPr id="32781" name="Rectangle 9"/>
          <p:cNvSpPr>
            <a:spLocks noChangeArrowheads="1"/>
          </p:cNvSpPr>
          <p:nvPr/>
        </p:nvSpPr>
        <p:spPr bwMode="auto">
          <a:xfrm rot="-5400000">
            <a:off x="2343151" y="1949450"/>
            <a:ext cx="698500" cy="193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marL="228600" indent="-228600" algn="ctr" eaLnBrk="0" hangingPunct="0">
              <a:lnSpc>
                <a:spcPts val="800"/>
              </a:lnSpc>
              <a:spcBef>
                <a:spcPct val="20000"/>
              </a:spcBef>
              <a:buClr>
                <a:srgbClr val="000000"/>
              </a:buClr>
            </a:pPr>
            <a:r>
              <a:rPr lang="en-US" sz="900" b="1">
                <a:solidFill>
                  <a:srgbClr val="000000"/>
                </a:solidFill>
                <a:latin typeface="Segoe" charset="0"/>
              </a:rPr>
              <a:t>Compute </a:t>
            </a:r>
          </a:p>
        </p:txBody>
      </p:sp>
      <p:sp>
        <p:nvSpPr>
          <p:cNvPr id="32782" name="Rectangle 10"/>
          <p:cNvSpPr>
            <a:spLocks noChangeArrowheads="1"/>
          </p:cNvSpPr>
          <p:nvPr/>
        </p:nvSpPr>
        <p:spPr bwMode="auto">
          <a:xfrm>
            <a:off x="3681413" y="2576513"/>
            <a:ext cx="661987" cy="1952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marL="228600" indent="-228600" algn="ctr" eaLnBrk="0" hangingPunct="0">
              <a:lnSpc>
                <a:spcPts val="800"/>
              </a:lnSpc>
              <a:spcBef>
                <a:spcPct val="20000"/>
              </a:spcBef>
              <a:buClr>
                <a:srgbClr val="000000"/>
              </a:buClr>
            </a:pPr>
            <a:r>
              <a:rPr lang="en-US" sz="900" b="1">
                <a:solidFill>
                  <a:srgbClr val="000000"/>
                </a:solidFill>
                <a:latin typeface="Segoe" charset="0"/>
              </a:rPr>
              <a:t>Time </a:t>
            </a:r>
          </a:p>
        </p:txBody>
      </p:sp>
      <p:cxnSp>
        <p:nvCxnSpPr>
          <p:cNvPr id="12" name="Straight Arrow Connector 11"/>
          <p:cNvCxnSpPr/>
          <p:nvPr/>
        </p:nvCxnSpPr>
        <p:spPr bwMode="auto">
          <a:xfrm flipV="1">
            <a:off x="2857500" y="2141538"/>
            <a:ext cx="763588" cy="65087"/>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bwMode="auto">
          <a:xfrm flipV="1">
            <a:off x="4376738" y="2120900"/>
            <a:ext cx="800100" cy="85725"/>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32785" name="Text Placeholder 6"/>
          <p:cNvSpPr txBox="1">
            <a:spLocks/>
          </p:cNvSpPr>
          <p:nvPr/>
        </p:nvSpPr>
        <p:spPr bwMode="auto">
          <a:xfrm>
            <a:off x="2838450" y="2276475"/>
            <a:ext cx="857250" cy="1349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spcBef>
                <a:spcPct val="20000"/>
              </a:spcBef>
              <a:buClr>
                <a:srgbClr val="000000"/>
              </a:buClr>
            </a:pPr>
            <a:r>
              <a:rPr lang="en-US" sz="800" b="1" i="1">
                <a:solidFill>
                  <a:srgbClr val="000000"/>
                </a:solidFill>
                <a:latin typeface="Segoe" charset="0"/>
              </a:rPr>
              <a:t>Average</a:t>
            </a:r>
          </a:p>
        </p:txBody>
      </p:sp>
      <p:cxnSp>
        <p:nvCxnSpPr>
          <p:cNvPr id="15" name="Straight Connector 14"/>
          <p:cNvCxnSpPr/>
          <p:nvPr/>
        </p:nvCxnSpPr>
        <p:spPr bwMode="auto">
          <a:xfrm rot="5400000" flipH="1" flipV="1">
            <a:off x="3951288" y="2049463"/>
            <a:ext cx="852487" cy="1587"/>
          </a:xfrm>
          <a:prstGeom prst="line">
            <a:avLst/>
          </a:prstGeom>
          <a:ln w="19050">
            <a:solidFill>
              <a:schemeClr val="tx1"/>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32787" name="Rectangle 15"/>
          <p:cNvSpPr>
            <a:spLocks noChangeArrowheads="1"/>
          </p:cNvSpPr>
          <p:nvPr/>
        </p:nvSpPr>
        <p:spPr bwMode="auto">
          <a:xfrm>
            <a:off x="3590925" y="1779588"/>
            <a:ext cx="838200" cy="4778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marL="228600" indent="-228600" algn="ctr" eaLnBrk="0" hangingPunct="0">
              <a:lnSpc>
                <a:spcPts val="800"/>
              </a:lnSpc>
              <a:spcBef>
                <a:spcPct val="20000"/>
              </a:spcBef>
              <a:buClr>
                <a:srgbClr val="000000"/>
              </a:buClr>
            </a:pPr>
            <a:endParaRPr lang="en-US" sz="800" b="1">
              <a:solidFill>
                <a:srgbClr val="000000"/>
              </a:solidFill>
              <a:latin typeface="Segoe" charset="0"/>
            </a:endParaRPr>
          </a:p>
          <a:p>
            <a:pPr marL="228600" indent="-228600" algn="ctr" eaLnBrk="0" hangingPunct="0">
              <a:lnSpc>
                <a:spcPts val="800"/>
              </a:lnSpc>
              <a:spcAft>
                <a:spcPts val="600"/>
              </a:spcAft>
              <a:buClr>
                <a:srgbClr val="000000"/>
              </a:buClr>
            </a:pPr>
            <a:r>
              <a:rPr lang="en-US" sz="800" b="1">
                <a:solidFill>
                  <a:srgbClr val="000000"/>
                </a:solidFill>
                <a:latin typeface="Segoe" charset="0"/>
              </a:rPr>
              <a:t>Inactivity</a:t>
            </a:r>
          </a:p>
          <a:p>
            <a:pPr marL="228600" indent="-228600" algn="ctr" eaLnBrk="0" hangingPunct="0">
              <a:lnSpc>
                <a:spcPts val="800"/>
              </a:lnSpc>
              <a:spcAft>
                <a:spcPts val="600"/>
              </a:spcAft>
              <a:buClr>
                <a:srgbClr val="000000"/>
              </a:buClr>
            </a:pPr>
            <a:r>
              <a:rPr lang="en-US" sz="800" b="1">
                <a:solidFill>
                  <a:srgbClr val="000000"/>
                </a:solidFill>
                <a:latin typeface="Segoe" charset="0"/>
              </a:rPr>
              <a:t>Period </a:t>
            </a:r>
          </a:p>
        </p:txBody>
      </p:sp>
      <p:cxnSp>
        <p:nvCxnSpPr>
          <p:cNvPr id="17" name="Straight Connector 16"/>
          <p:cNvCxnSpPr/>
          <p:nvPr/>
        </p:nvCxnSpPr>
        <p:spPr bwMode="auto">
          <a:xfrm rot="5400000" flipH="1" flipV="1">
            <a:off x="3211513" y="2049463"/>
            <a:ext cx="852487" cy="1587"/>
          </a:xfrm>
          <a:prstGeom prst="line">
            <a:avLst/>
          </a:prstGeom>
          <a:ln w="19050">
            <a:solidFill>
              <a:schemeClr val="tx1"/>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8" name="TextBox 17"/>
          <p:cNvSpPr txBox="1"/>
          <p:nvPr/>
        </p:nvSpPr>
        <p:spPr>
          <a:xfrm>
            <a:off x="2320925" y="1130300"/>
            <a:ext cx="3303588" cy="314325"/>
          </a:xfrm>
          <a:prstGeom prst="rect">
            <a:avLst/>
          </a:prstGeom>
          <a:noFill/>
        </p:spPr>
        <p:txBody>
          <a:bodyPr lIns="0" rIns="0"/>
          <a:lstStyle/>
          <a:p>
            <a:pPr algn="ctr" defTabSz="914363" eaLnBrk="0" fontAlgn="auto" hangingPunct="0">
              <a:lnSpc>
                <a:spcPct val="90000"/>
              </a:lnSpc>
              <a:spcBef>
                <a:spcPct val="20000"/>
              </a:spcBef>
              <a:spcAft>
                <a:spcPts val="0"/>
              </a:spcAft>
              <a:defRPr/>
            </a:pPr>
            <a:r>
              <a:rPr lang="en-US" sz="2400" b="1" dirty="0">
                <a:solidFill>
                  <a:prstClr val="white"/>
                </a:solidFill>
                <a:effectLst>
                  <a:outerShdw blurRad="63500" algn="ctr" rotWithShape="0">
                    <a:prstClr val="black">
                      <a:alpha val="60000"/>
                    </a:prstClr>
                  </a:outerShdw>
                </a:effectLst>
                <a:latin typeface="+mn-lt"/>
                <a:cs typeface="+mn-cs"/>
              </a:rPr>
              <a:t>“On and Off “  </a:t>
            </a:r>
          </a:p>
        </p:txBody>
      </p:sp>
      <p:sp>
        <p:nvSpPr>
          <p:cNvPr id="19" name="Rectangle 18"/>
          <p:cNvSpPr/>
          <p:nvPr/>
        </p:nvSpPr>
        <p:spPr>
          <a:xfrm>
            <a:off x="2257426" y="2918339"/>
            <a:ext cx="3367204" cy="830997"/>
          </a:xfrm>
          <a:prstGeom prst="rect">
            <a:avLst/>
          </a:prstGeom>
        </p:spPr>
        <p:txBody>
          <a:bodyPr>
            <a:spAutoFit/>
          </a:bodyPr>
          <a:lstStyle/>
          <a:p>
            <a:pPr marL="169863" lvl="1" indent="-169863" defTabSz="914363">
              <a:lnSpc>
                <a:spcPct val="90000"/>
              </a:lnSpc>
              <a:spcBef>
                <a:spcPct val="20000"/>
              </a:spcBef>
              <a:buSzPct val="90000"/>
              <a:buFontTx/>
              <a:buBlip>
                <a:blip r:embed="rId3"/>
              </a:buBlip>
              <a:defRPr/>
            </a:pPr>
            <a:r>
              <a:rPr lang="en-US" sz="1200" b="1" dirty="0">
                <a:gradFill>
                  <a:gsLst>
                    <a:gs pos="0">
                      <a:prstClr val="black"/>
                    </a:gs>
                    <a:gs pos="100000">
                      <a:prstClr val="black"/>
                    </a:gs>
                  </a:gsLst>
                  <a:lin ang="5400000" scaled="0"/>
                </a:gradFill>
                <a:effectLst>
                  <a:outerShdw blurRad="63500" algn="ctr" rotWithShape="0">
                    <a:prstClr val="black">
                      <a:alpha val="50000"/>
                    </a:prstClr>
                  </a:outerShdw>
                </a:effectLst>
                <a:latin typeface="+mn-lt"/>
                <a:cs typeface="+mn-cs"/>
              </a:rPr>
              <a:t>On and off workloads (e.g. HPC or batch job)</a:t>
            </a:r>
          </a:p>
          <a:p>
            <a:pPr marL="169863" lvl="1" indent="-169863" defTabSz="914363">
              <a:lnSpc>
                <a:spcPct val="90000"/>
              </a:lnSpc>
              <a:spcBef>
                <a:spcPct val="20000"/>
              </a:spcBef>
              <a:buSzPct val="90000"/>
              <a:buFontTx/>
              <a:buBlip>
                <a:blip r:embed="rId3"/>
              </a:buBlip>
              <a:defRPr/>
            </a:pPr>
            <a:r>
              <a:rPr lang="en-US" sz="1200" b="1" dirty="0">
                <a:gradFill>
                  <a:gsLst>
                    <a:gs pos="0">
                      <a:prstClr val="black"/>
                    </a:gs>
                    <a:gs pos="100000">
                      <a:prstClr val="black"/>
                    </a:gs>
                  </a:gsLst>
                  <a:lin ang="5400000" scaled="0"/>
                </a:gradFill>
                <a:effectLst>
                  <a:outerShdw blurRad="63500" algn="ctr" rotWithShape="0">
                    <a:prstClr val="black">
                      <a:alpha val="50000"/>
                    </a:prstClr>
                  </a:outerShdw>
                </a:effectLst>
                <a:latin typeface="+mn-lt"/>
                <a:cs typeface="+mn-cs"/>
              </a:rPr>
              <a:t>Over provisioned capacity is wasted </a:t>
            </a:r>
          </a:p>
          <a:p>
            <a:pPr marL="169863" lvl="1" indent="-169863" defTabSz="914363">
              <a:lnSpc>
                <a:spcPct val="90000"/>
              </a:lnSpc>
              <a:spcBef>
                <a:spcPct val="20000"/>
              </a:spcBef>
              <a:buSzPct val="90000"/>
              <a:buFontTx/>
              <a:buBlip>
                <a:blip r:embed="rId3"/>
              </a:buBlip>
              <a:defRPr/>
            </a:pPr>
            <a:r>
              <a:rPr lang="en-US" sz="1200" b="1" dirty="0">
                <a:gradFill>
                  <a:gsLst>
                    <a:gs pos="0">
                      <a:prstClr val="black"/>
                    </a:gs>
                    <a:gs pos="100000">
                      <a:prstClr val="black"/>
                    </a:gs>
                  </a:gsLst>
                  <a:lin ang="5400000" scaled="0"/>
                </a:gradFill>
                <a:effectLst>
                  <a:outerShdw blurRad="63500" algn="ctr" rotWithShape="0">
                    <a:prstClr val="black">
                      <a:alpha val="50000"/>
                    </a:prstClr>
                  </a:outerShdw>
                </a:effectLst>
                <a:latin typeface="+mn-lt"/>
                <a:cs typeface="+mn-cs"/>
              </a:rPr>
              <a:t>Time to market can be cumbersome </a:t>
            </a:r>
          </a:p>
        </p:txBody>
      </p:sp>
      <p:sp>
        <p:nvSpPr>
          <p:cNvPr id="21" name="Rectangle 20"/>
          <p:cNvSpPr/>
          <p:nvPr/>
        </p:nvSpPr>
        <p:spPr bwMode="auto">
          <a:xfrm>
            <a:off x="2270125" y="3948113"/>
            <a:ext cx="3402013" cy="1709737"/>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15875" cap="flat" cmpd="sng" algn="ctr">
            <a:solidFill>
              <a:srgbClr val="FFFFFF"/>
            </a:solidFill>
            <a:prstDash val="solid"/>
            <a:round/>
            <a:headEnd type="none" w="med" len="med"/>
            <a:tailEnd type="none" w="med" len="med"/>
          </a:ln>
          <a:effectLst/>
        </p:spPr>
        <p:txBody>
          <a:bodyPr anchor="ctr"/>
          <a:lstStyle/>
          <a:p>
            <a:pPr algn="r" eaLnBrk="0" fontAlgn="auto" hangingPunct="0">
              <a:spcBef>
                <a:spcPts val="0"/>
              </a:spcBef>
              <a:spcAft>
                <a:spcPts val="0"/>
              </a:spcAft>
              <a:defRPr/>
            </a:pPr>
            <a:endParaRPr lang="en-US" sz="1050" kern="0" dirty="0">
              <a:solidFill>
                <a:sysClr val="windowText" lastClr="000000"/>
              </a:solidFill>
              <a:latin typeface="+mn-lt"/>
              <a:cs typeface="+mn-cs"/>
            </a:endParaRPr>
          </a:p>
        </p:txBody>
      </p:sp>
      <p:cxnSp>
        <p:nvCxnSpPr>
          <p:cNvPr id="22" name="Straight Arrow Connector 21"/>
          <p:cNvCxnSpPr/>
          <p:nvPr/>
        </p:nvCxnSpPr>
        <p:spPr bwMode="auto">
          <a:xfrm rot="16200000" flipV="1">
            <a:off x="2352675" y="4991100"/>
            <a:ext cx="895350" cy="0"/>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23" name="Straight Arrow Connector 22"/>
          <p:cNvCxnSpPr/>
          <p:nvPr/>
        </p:nvCxnSpPr>
        <p:spPr bwMode="auto">
          <a:xfrm>
            <a:off x="2800350" y="5440363"/>
            <a:ext cx="2365375" cy="1587"/>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32794" name="Rectangle 23"/>
          <p:cNvSpPr>
            <a:spLocks noChangeArrowheads="1"/>
          </p:cNvSpPr>
          <p:nvPr/>
        </p:nvSpPr>
        <p:spPr bwMode="auto">
          <a:xfrm rot="-5400000">
            <a:off x="2286794" y="4914107"/>
            <a:ext cx="698500" cy="1952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marL="228600" indent="-228600" algn="ctr" eaLnBrk="0" hangingPunct="0">
              <a:lnSpc>
                <a:spcPts val="800"/>
              </a:lnSpc>
              <a:spcBef>
                <a:spcPct val="20000"/>
              </a:spcBef>
              <a:buClr>
                <a:srgbClr val="000000"/>
              </a:buClr>
            </a:pPr>
            <a:r>
              <a:rPr lang="en-US" sz="900" b="1">
                <a:solidFill>
                  <a:srgbClr val="000000"/>
                </a:solidFill>
                <a:latin typeface="Segoe" charset="0"/>
              </a:rPr>
              <a:t>Compute </a:t>
            </a:r>
          </a:p>
        </p:txBody>
      </p:sp>
      <p:sp>
        <p:nvSpPr>
          <p:cNvPr id="32795" name="Rectangle 24"/>
          <p:cNvSpPr>
            <a:spLocks noChangeArrowheads="1"/>
          </p:cNvSpPr>
          <p:nvPr/>
        </p:nvSpPr>
        <p:spPr bwMode="auto">
          <a:xfrm>
            <a:off x="3600450" y="5429250"/>
            <a:ext cx="661988" cy="200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marL="228600" indent="-228600" algn="ctr" eaLnBrk="0" hangingPunct="0">
              <a:lnSpc>
                <a:spcPts val="800"/>
              </a:lnSpc>
              <a:spcBef>
                <a:spcPct val="20000"/>
              </a:spcBef>
              <a:buClr>
                <a:srgbClr val="000000"/>
              </a:buClr>
            </a:pPr>
            <a:r>
              <a:rPr lang="en-US" sz="900" b="1">
                <a:solidFill>
                  <a:srgbClr val="000000"/>
                </a:solidFill>
                <a:latin typeface="Segoe" charset="0"/>
              </a:rPr>
              <a:t>Time </a:t>
            </a:r>
          </a:p>
        </p:txBody>
      </p:sp>
      <p:sp>
        <p:nvSpPr>
          <p:cNvPr id="26" name="TextBox 25"/>
          <p:cNvSpPr txBox="1"/>
          <p:nvPr/>
        </p:nvSpPr>
        <p:spPr>
          <a:xfrm>
            <a:off x="2298700" y="3983038"/>
            <a:ext cx="3373438" cy="314325"/>
          </a:xfrm>
          <a:prstGeom prst="rect">
            <a:avLst/>
          </a:prstGeom>
          <a:noFill/>
        </p:spPr>
        <p:txBody>
          <a:bodyPr lIns="0" rIns="0"/>
          <a:lstStyle/>
          <a:p>
            <a:pPr algn="ctr" defTabSz="914363" eaLnBrk="0" fontAlgn="auto" hangingPunct="0">
              <a:lnSpc>
                <a:spcPct val="90000"/>
              </a:lnSpc>
              <a:spcBef>
                <a:spcPct val="20000"/>
              </a:spcBef>
              <a:spcAft>
                <a:spcPts val="0"/>
              </a:spcAft>
              <a:defRPr/>
            </a:pPr>
            <a:r>
              <a:rPr lang="en-US" sz="2400" b="1" dirty="0">
                <a:solidFill>
                  <a:prstClr val="white"/>
                </a:solidFill>
                <a:effectLst>
                  <a:outerShdw blurRad="63500" algn="ctr" rotWithShape="0">
                    <a:prstClr val="black">
                      <a:alpha val="60000"/>
                    </a:prstClr>
                  </a:outerShdw>
                </a:effectLst>
                <a:latin typeface="+mn-lt"/>
                <a:cs typeface="+mn-cs"/>
              </a:rPr>
              <a:t>“(Un)predictable Bursting“  </a:t>
            </a:r>
          </a:p>
        </p:txBody>
      </p:sp>
      <p:sp>
        <p:nvSpPr>
          <p:cNvPr id="32797" name="Text Placeholder 6"/>
          <p:cNvSpPr txBox="1">
            <a:spLocks/>
          </p:cNvSpPr>
          <p:nvPr/>
        </p:nvSpPr>
        <p:spPr bwMode="auto">
          <a:xfrm>
            <a:off x="3532188" y="5243513"/>
            <a:ext cx="857250" cy="1349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spcBef>
                <a:spcPct val="20000"/>
              </a:spcBef>
              <a:buClr>
                <a:srgbClr val="000000"/>
              </a:buClr>
            </a:pPr>
            <a:r>
              <a:rPr lang="en-US" sz="800" b="1" i="1">
                <a:solidFill>
                  <a:srgbClr val="000000"/>
                </a:solidFill>
                <a:latin typeface="Segoe" charset="0"/>
              </a:rPr>
              <a:t>Average Usage </a:t>
            </a:r>
          </a:p>
        </p:txBody>
      </p:sp>
      <p:sp>
        <p:nvSpPr>
          <p:cNvPr id="28" name="Rectangle 27"/>
          <p:cNvSpPr/>
          <p:nvPr/>
        </p:nvSpPr>
        <p:spPr>
          <a:xfrm>
            <a:off x="2257425" y="5768636"/>
            <a:ext cx="3653240" cy="664797"/>
          </a:xfrm>
          <a:prstGeom prst="rect">
            <a:avLst/>
          </a:prstGeom>
        </p:spPr>
        <p:txBody>
          <a:bodyPr>
            <a:spAutoFit/>
          </a:bodyPr>
          <a:lstStyle/>
          <a:p>
            <a:pPr marL="169863" lvl="1" indent="-169863" defTabSz="914363">
              <a:lnSpc>
                <a:spcPct val="90000"/>
              </a:lnSpc>
              <a:spcBef>
                <a:spcPct val="20000"/>
              </a:spcBef>
              <a:buSzPct val="90000"/>
              <a:buFontTx/>
              <a:buBlip>
                <a:blip r:embed="rId3"/>
              </a:buBlip>
              <a:defRPr/>
            </a:pPr>
            <a:r>
              <a:rPr lang="en-US" sz="1200" b="1" dirty="0">
                <a:gradFill>
                  <a:gsLst>
                    <a:gs pos="0">
                      <a:prstClr val="black"/>
                    </a:gs>
                    <a:gs pos="100000">
                      <a:prstClr val="black"/>
                    </a:gs>
                  </a:gsLst>
                  <a:lin ang="5400000" scaled="0"/>
                </a:gradFill>
                <a:effectLst>
                  <a:outerShdw blurRad="63500" algn="ctr" rotWithShape="0">
                    <a:prstClr val="black">
                      <a:alpha val="50000"/>
                    </a:prstClr>
                  </a:outerShdw>
                </a:effectLst>
                <a:latin typeface="+mn-lt"/>
                <a:cs typeface="+mn-cs"/>
              </a:rPr>
              <a:t>Unexpected/unplanned peak in demand </a:t>
            </a:r>
          </a:p>
          <a:p>
            <a:pPr marL="169863" lvl="1" indent="-169863" defTabSz="914363">
              <a:lnSpc>
                <a:spcPct val="90000"/>
              </a:lnSpc>
              <a:spcBef>
                <a:spcPct val="20000"/>
              </a:spcBef>
              <a:buSzPct val="90000"/>
              <a:buFontTx/>
              <a:buBlip>
                <a:blip r:embed="rId3"/>
              </a:buBlip>
              <a:defRPr/>
            </a:pPr>
            <a:r>
              <a:rPr lang="en-US" sz="1200" b="1" dirty="0">
                <a:gradFill>
                  <a:gsLst>
                    <a:gs pos="0">
                      <a:prstClr val="black"/>
                    </a:gs>
                    <a:gs pos="100000">
                      <a:prstClr val="black"/>
                    </a:gs>
                  </a:gsLst>
                  <a:lin ang="5400000" scaled="0"/>
                </a:gradFill>
                <a:effectLst>
                  <a:outerShdw blurRad="63500" algn="ctr" rotWithShape="0">
                    <a:prstClr val="black">
                      <a:alpha val="50000"/>
                    </a:prstClr>
                  </a:outerShdw>
                </a:effectLst>
                <a:latin typeface="+mn-lt"/>
                <a:cs typeface="+mn-cs"/>
              </a:rPr>
              <a:t>Services with seasonality trends  </a:t>
            </a:r>
          </a:p>
          <a:p>
            <a:pPr marL="169863" lvl="1" indent="-169863" defTabSz="914363">
              <a:lnSpc>
                <a:spcPct val="90000"/>
              </a:lnSpc>
              <a:spcBef>
                <a:spcPct val="20000"/>
              </a:spcBef>
              <a:buSzPct val="90000"/>
              <a:buFontTx/>
              <a:buBlip>
                <a:blip r:embed="rId3"/>
              </a:buBlip>
              <a:defRPr/>
            </a:pPr>
            <a:r>
              <a:rPr lang="en-US" sz="1200" b="1" dirty="0">
                <a:gradFill>
                  <a:gsLst>
                    <a:gs pos="0">
                      <a:prstClr val="black"/>
                    </a:gs>
                    <a:gs pos="100000">
                      <a:prstClr val="black"/>
                    </a:gs>
                  </a:gsLst>
                  <a:lin ang="5400000" scaled="0"/>
                </a:gradFill>
                <a:effectLst>
                  <a:outerShdw blurRad="63500" algn="ctr" rotWithShape="0">
                    <a:prstClr val="black">
                      <a:alpha val="50000"/>
                    </a:prstClr>
                  </a:outerShdw>
                </a:effectLst>
                <a:latin typeface="+mn-lt"/>
                <a:cs typeface="+mn-cs"/>
              </a:rPr>
              <a:t>Can’t over provision for extreme cases </a:t>
            </a:r>
          </a:p>
        </p:txBody>
      </p:sp>
      <p:grpSp>
        <p:nvGrpSpPr>
          <p:cNvPr id="32799" name="Group 28"/>
          <p:cNvGrpSpPr>
            <a:grpSpLocks/>
          </p:cNvGrpSpPr>
          <p:nvPr/>
        </p:nvGrpSpPr>
        <p:grpSpPr bwMode="auto">
          <a:xfrm>
            <a:off x="2833688" y="4657725"/>
            <a:ext cx="2327275" cy="492125"/>
            <a:chOff x="5574420" y="5257417"/>
            <a:chExt cx="3253688" cy="721360"/>
          </a:xfrm>
        </p:grpSpPr>
        <p:cxnSp>
          <p:nvCxnSpPr>
            <p:cNvPr id="30" name="Straight Arrow Connector 29"/>
            <p:cNvCxnSpPr/>
            <p:nvPr/>
          </p:nvCxnSpPr>
          <p:spPr bwMode="auto">
            <a:xfrm>
              <a:off x="7600761" y="5974123"/>
              <a:ext cx="1227347" cy="4654"/>
            </a:xfrm>
            <a:prstGeom prst="straightConnector1">
              <a:avLst/>
            </a:prstGeom>
            <a:noFill/>
            <a:ln w="19050"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p:spPr>
        </p:cxnSp>
        <p:cxnSp>
          <p:nvCxnSpPr>
            <p:cNvPr id="31" name="Straight Connector 30"/>
            <p:cNvCxnSpPr>
              <a:endCxn id="32" idx="0"/>
            </p:cNvCxnSpPr>
            <p:nvPr/>
          </p:nvCxnSpPr>
          <p:spPr bwMode="auto">
            <a:xfrm flipV="1">
              <a:off x="5574420" y="5967143"/>
              <a:ext cx="1220688" cy="2326"/>
            </a:xfrm>
            <a:prstGeom prst="line">
              <a:avLst/>
            </a:prstGeom>
            <a:noFill/>
            <a:ln w="19050" cap="flat" cmpd="sng" algn="ctr">
              <a:solidFill>
                <a:schemeClr val="tx1"/>
              </a:solidFill>
              <a:prstDash val="solid"/>
              <a:round/>
              <a:headEnd type="none" w="med" len="med"/>
              <a:tailEnd type="none"/>
            </a:ln>
            <a:effectLst>
              <a:outerShdw blurRad="50800" dist="38100" dir="2700000" algn="tl" rotWithShape="0">
                <a:prstClr val="black">
                  <a:alpha val="40000"/>
                </a:prstClr>
              </a:outerShdw>
            </a:effectLst>
          </p:spPr>
        </p:cxnSp>
        <p:sp>
          <p:nvSpPr>
            <p:cNvPr id="32" name="Freeform 31"/>
            <p:cNvSpPr/>
            <p:nvPr/>
          </p:nvSpPr>
          <p:spPr>
            <a:xfrm>
              <a:off x="6795108" y="5257417"/>
              <a:ext cx="794557" cy="721360"/>
            </a:xfrm>
            <a:custGeom>
              <a:avLst/>
              <a:gdLst>
                <a:gd name="connsiteX0" fmla="*/ 0 w 1595120"/>
                <a:gd name="connsiteY0" fmla="*/ 662093 h 672253"/>
                <a:gd name="connsiteX1" fmla="*/ 751840 w 1595120"/>
                <a:gd name="connsiteY1" fmla="*/ 1693 h 672253"/>
                <a:gd name="connsiteX2" fmla="*/ 1595120 w 1595120"/>
                <a:gd name="connsiteY2" fmla="*/ 672253 h 672253"/>
              </a:gdLst>
              <a:ahLst/>
              <a:cxnLst>
                <a:cxn ang="0">
                  <a:pos x="connsiteX0" y="connsiteY0"/>
                </a:cxn>
                <a:cxn ang="0">
                  <a:pos x="connsiteX1" y="connsiteY1"/>
                </a:cxn>
                <a:cxn ang="0">
                  <a:pos x="connsiteX2" y="connsiteY2"/>
                </a:cxn>
              </a:cxnLst>
              <a:rect l="l" t="t" r="r" b="b"/>
              <a:pathLst>
                <a:path w="1595120" h="672253">
                  <a:moveTo>
                    <a:pt x="0" y="662093"/>
                  </a:moveTo>
                  <a:cubicBezTo>
                    <a:pt x="242993" y="331046"/>
                    <a:pt x="485987" y="0"/>
                    <a:pt x="751840" y="1693"/>
                  </a:cubicBezTo>
                  <a:cubicBezTo>
                    <a:pt x="1017693" y="3386"/>
                    <a:pt x="1306406" y="337819"/>
                    <a:pt x="1595120" y="672253"/>
                  </a:cubicBezTo>
                </a:path>
              </a:pathLst>
            </a:custGeom>
            <a:noFill/>
            <a:ln w="19050" cap="flat" cmpd="sng" algn="ctr">
              <a:solidFill>
                <a:schemeClr val="tx1"/>
              </a:solidFill>
              <a:prstDash val="solid"/>
              <a:round/>
              <a:headEnd type="none" w="med" len="med"/>
              <a:tailEnd type="none"/>
            </a:ln>
            <a:effectLst>
              <a:outerShdw blurRad="50800" dist="38100" dir="2700000" algn="tl" rotWithShape="0">
                <a:prstClr val="black">
                  <a:alpha val="40000"/>
                </a:prstClr>
              </a:outerShdw>
            </a:effectLst>
          </p:spPr>
          <p:txBody>
            <a:bodyPr anchor="ctr"/>
            <a:lstStyle/>
            <a:p>
              <a:pPr algn="ctr" defTabSz="914363" fontAlgn="auto">
                <a:spcBef>
                  <a:spcPts val="0"/>
                </a:spcBef>
                <a:spcAft>
                  <a:spcPts val="0"/>
                </a:spcAft>
                <a:defRPr/>
              </a:pPr>
              <a:endParaRPr lang="en-US" dirty="0">
                <a:solidFill>
                  <a:prstClr val="black"/>
                </a:solidFill>
                <a:latin typeface="+mn-lt"/>
                <a:cs typeface="+mn-cs"/>
              </a:endParaRPr>
            </a:p>
          </p:txBody>
        </p:sp>
      </p:grpSp>
      <p:sp>
        <p:nvSpPr>
          <p:cNvPr id="36" name="Rectangle 35"/>
          <p:cNvSpPr/>
          <p:nvPr/>
        </p:nvSpPr>
        <p:spPr bwMode="auto">
          <a:xfrm>
            <a:off x="6448425" y="1079500"/>
            <a:ext cx="3402013" cy="170973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15875" cap="flat" cmpd="sng" algn="ctr">
            <a:solidFill>
              <a:srgbClr val="FFFFFF"/>
            </a:solidFill>
            <a:prstDash val="solid"/>
            <a:round/>
            <a:headEnd type="none" w="med" len="med"/>
            <a:tailEnd type="none" w="med" len="med"/>
          </a:ln>
          <a:effectLst/>
        </p:spPr>
        <p:txBody>
          <a:bodyPr anchor="ctr"/>
          <a:lstStyle/>
          <a:p>
            <a:pPr algn="r" eaLnBrk="0" fontAlgn="auto" hangingPunct="0">
              <a:spcBef>
                <a:spcPts val="0"/>
              </a:spcBef>
              <a:spcAft>
                <a:spcPts val="0"/>
              </a:spcAft>
              <a:defRPr/>
            </a:pPr>
            <a:endParaRPr lang="en-US" sz="1050" kern="0" dirty="0">
              <a:solidFill>
                <a:sysClr val="windowText" lastClr="000000"/>
              </a:solidFill>
              <a:latin typeface="+mn-lt"/>
              <a:cs typeface="+mn-cs"/>
            </a:endParaRPr>
          </a:p>
        </p:txBody>
      </p:sp>
      <p:cxnSp>
        <p:nvCxnSpPr>
          <p:cNvPr id="37" name="Straight Arrow Connector 36"/>
          <p:cNvCxnSpPr/>
          <p:nvPr/>
        </p:nvCxnSpPr>
        <p:spPr bwMode="auto">
          <a:xfrm rot="16200000" flipV="1">
            <a:off x="6638925" y="2024063"/>
            <a:ext cx="895350" cy="0"/>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38" name="Straight Arrow Connector 37"/>
          <p:cNvCxnSpPr/>
          <p:nvPr/>
        </p:nvCxnSpPr>
        <p:spPr bwMode="auto">
          <a:xfrm>
            <a:off x="7086600" y="2473325"/>
            <a:ext cx="2365375" cy="0"/>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32803" name="Text Placeholder 6"/>
          <p:cNvSpPr txBox="1">
            <a:spLocks/>
          </p:cNvSpPr>
          <p:nvPr/>
        </p:nvSpPr>
        <p:spPr bwMode="auto">
          <a:xfrm>
            <a:off x="8550275" y="2200275"/>
            <a:ext cx="857250" cy="1349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spcBef>
                <a:spcPct val="20000"/>
              </a:spcBef>
              <a:buClr>
                <a:srgbClr val="000000"/>
              </a:buClr>
            </a:pPr>
            <a:r>
              <a:rPr lang="en-US" sz="800" b="1" i="1">
                <a:solidFill>
                  <a:srgbClr val="000000"/>
                </a:solidFill>
                <a:latin typeface="Segoe" charset="0"/>
              </a:rPr>
              <a:t>Average Usage</a:t>
            </a:r>
          </a:p>
        </p:txBody>
      </p:sp>
      <p:sp>
        <p:nvSpPr>
          <p:cNvPr id="32804" name="Rectangle 39"/>
          <p:cNvSpPr>
            <a:spLocks noChangeArrowheads="1"/>
          </p:cNvSpPr>
          <p:nvPr/>
        </p:nvSpPr>
        <p:spPr bwMode="auto">
          <a:xfrm rot="-5400000">
            <a:off x="6573837" y="1946276"/>
            <a:ext cx="696913" cy="1952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marL="228600" indent="-228600" algn="ctr" eaLnBrk="0" hangingPunct="0">
              <a:lnSpc>
                <a:spcPts val="800"/>
              </a:lnSpc>
              <a:spcBef>
                <a:spcPct val="20000"/>
              </a:spcBef>
              <a:buClr>
                <a:srgbClr val="000000"/>
              </a:buClr>
            </a:pPr>
            <a:r>
              <a:rPr lang="en-US" sz="900" b="1">
                <a:solidFill>
                  <a:srgbClr val="000000"/>
                </a:solidFill>
                <a:latin typeface="Segoe" charset="0"/>
              </a:rPr>
              <a:t>Compute </a:t>
            </a:r>
          </a:p>
        </p:txBody>
      </p:sp>
      <p:sp>
        <p:nvSpPr>
          <p:cNvPr id="32805" name="Rectangle 40"/>
          <p:cNvSpPr>
            <a:spLocks noChangeArrowheads="1"/>
          </p:cNvSpPr>
          <p:nvPr/>
        </p:nvSpPr>
        <p:spPr bwMode="auto">
          <a:xfrm>
            <a:off x="7910513" y="2573338"/>
            <a:ext cx="661987" cy="200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marL="228600" indent="-228600" algn="ctr" eaLnBrk="0" hangingPunct="0">
              <a:lnSpc>
                <a:spcPts val="800"/>
              </a:lnSpc>
              <a:spcBef>
                <a:spcPct val="20000"/>
              </a:spcBef>
              <a:buClr>
                <a:srgbClr val="000000"/>
              </a:buClr>
            </a:pPr>
            <a:r>
              <a:rPr lang="en-US" sz="900" b="1">
                <a:solidFill>
                  <a:srgbClr val="000000"/>
                </a:solidFill>
                <a:latin typeface="Segoe" charset="0"/>
              </a:rPr>
              <a:t>Time </a:t>
            </a:r>
          </a:p>
        </p:txBody>
      </p:sp>
      <p:sp>
        <p:nvSpPr>
          <p:cNvPr id="42" name="TextBox 41"/>
          <p:cNvSpPr txBox="1"/>
          <p:nvPr/>
        </p:nvSpPr>
        <p:spPr>
          <a:xfrm>
            <a:off x="6746875" y="1120775"/>
            <a:ext cx="2852738" cy="314325"/>
          </a:xfrm>
          <a:prstGeom prst="rect">
            <a:avLst/>
          </a:prstGeom>
          <a:noFill/>
        </p:spPr>
        <p:txBody>
          <a:bodyPr lIns="0" rIns="0"/>
          <a:lstStyle/>
          <a:p>
            <a:pPr algn="ctr" defTabSz="914363" eaLnBrk="0" fontAlgn="auto" hangingPunct="0">
              <a:lnSpc>
                <a:spcPct val="90000"/>
              </a:lnSpc>
              <a:spcBef>
                <a:spcPct val="20000"/>
              </a:spcBef>
              <a:spcAft>
                <a:spcPts val="0"/>
              </a:spcAft>
              <a:defRPr/>
            </a:pPr>
            <a:r>
              <a:rPr lang="en-US" sz="2400" b="1" dirty="0">
                <a:solidFill>
                  <a:prstClr val="white"/>
                </a:solidFill>
                <a:effectLst>
                  <a:outerShdw blurRad="63500" algn="ctr" rotWithShape="0">
                    <a:prstClr val="black">
                      <a:alpha val="60000"/>
                    </a:prstClr>
                  </a:outerShdw>
                </a:effectLst>
                <a:latin typeface="+mn-lt"/>
                <a:cs typeface="+mn-cs"/>
              </a:rPr>
              <a:t>“Growing Fast“ </a:t>
            </a:r>
          </a:p>
        </p:txBody>
      </p:sp>
      <p:sp>
        <p:nvSpPr>
          <p:cNvPr id="43" name="Rectangle 42"/>
          <p:cNvSpPr/>
          <p:nvPr/>
        </p:nvSpPr>
        <p:spPr>
          <a:xfrm>
            <a:off x="6457949" y="2918339"/>
            <a:ext cx="3536661" cy="664797"/>
          </a:xfrm>
          <a:prstGeom prst="rect">
            <a:avLst/>
          </a:prstGeom>
        </p:spPr>
        <p:txBody>
          <a:bodyPr>
            <a:spAutoFit/>
          </a:bodyPr>
          <a:lstStyle/>
          <a:p>
            <a:pPr marL="169863" lvl="1" indent="-169863" defTabSz="914363">
              <a:lnSpc>
                <a:spcPct val="90000"/>
              </a:lnSpc>
              <a:spcBef>
                <a:spcPct val="20000"/>
              </a:spcBef>
              <a:buSzPct val="90000"/>
              <a:buFontTx/>
              <a:buBlip>
                <a:blip r:embed="rId3"/>
              </a:buBlip>
              <a:defRPr/>
            </a:pPr>
            <a:r>
              <a:rPr lang="en-US" sz="1200" b="1" dirty="0">
                <a:gradFill>
                  <a:gsLst>
                    <a:gs pos="0">
                      <a:prstClr val="black"/>
                    </a:gs>
                    <a:gs pos="100000">
                      <a:prstClr val="black"/>
                    </a:gs>
                  </a:gsLst>
                  <a:lin ang="5400000" scaled="0"/>
                </a:gradFill>
                <a:effectLst>
                  <a:outerShdw blurRad="63500" algn="ctr" rotWithShape="0">
                    <a:prstClr val="black">
                      <a:alpha val="50000"/>
                    </a:prstClr>
                  </a:outerShdw>
                </a:effectLst>
                <a:latin typeface="+mn-lt"/>
                <a:cs typeface="+mn-cs"/>
              </a:rPr>
              <a:t>Successful services needs to grow/scale  </a:t>
            </a:r>
          </a:p>
          <a:p>
            <a:pPr marL="169863" lvl="1" indent="-169863" defTabSz="914363">
              <a:lnSpc>
                <a:spcPct val="90000"/>
              </a:lnSpc>
              <a:spcBef>
                <a:spcPct val="20000"/>
              </a:spcBef>
              <a:buSzPct val="90000"/>
              <a:buFontTx/>
              <a:buBlip>
                <a:blip r:embed="rId3"/>
              </a:buBlip>
              <a:defRPr/>
            </a:pPr>
            <a:r>
              <a:rPr lang="en-US" sz="1200" b="1" dirty="0">
                <a:gradFill>
                  <a:gsLst>
                    <a:gs pos="0">
                      <a:prstClr val="black"/>
                    </a:gs>
                    <a:gs pos="100000">
                      <a:prstClr val="black"/>
                    </a:gs>
                  </a:gsLst>
                  <a:lin ang="5400000" scaled="0"/>
                </a:gradFill>
                <a:effectLst>
                  <a:outerShdw blurRad="63500" algn="ctr" rotWithShape="0">
                    <a:prstClr val="black">
                      <a:alpha val="50000"/>
                    </a:prstClr>
                  </a:outerShdw>
                </a:effectLst>
                <a:latin typeface="+mn-lt"/>
                <a:cs typeface="+mn-cs"/>
              </a:rPr>
              <a:t>Remove upfront CAPEX investment barrier</a:t>
            </a:r>
          </a:p>
          <a:p>
            <a:pPr marL="169863" lvl="1" indent="-169863" defTabSz="914363">
              <a:lnSpc>
                <a:spcPct val="90000"/>
              </a:lnSpc>
              <a:spcBef>
                <a:spcPct val="20000"/>
              </a:spcBef>
              <a:buSzPct val="90000"/>
              <a:buFontTx/>
              <a:buBlip>
                <a:blip r:embed="rId3"/>
              </a:buBlip>
              <a:defRPr/>
            </a:pPr>
            <a:r>
              <a:rPr lang="en-US" sz="1200" b="1" dirty="0">
                <a:gradFill>
                  <a:gsLst>
                    <a:gs pos="0">
                      <a:prstClr val="black"/>
                    </a:gs>
                    <a:gs pos="100000">
                      <a:prstClr val="black"/>
                    </a:gs>
                  </a:gsLst>
                  <a:lin ang="5400000" scaled="0"/>
                </a:gradFill>
                <a:effectLst>
                  <a:outerShdw blurRad="63500" algn="ctr" rotWithShape="0">
                    <a:prstClr val="black">
                      <a:alpha val="50000"/>
                    </a:prstClr>
                  </a:outerShdw>
                </a:effectLst>
                <a:latin typeface="+mn-lt"/>
                <a:cs typeface="+mn-cs"/>
              </a:rPr>
              <a:t>Complex lead time for deployment</a:t>
            </a:r>
          </a:p>
        </p:txBody>
      </p:sp>
      <p:sp>
        <p:nvSpPr>
          <p:cNvPr id="35" name="Freeform 34"/>
          <p:cNvSpPr/>
          <p:nvPr/>
        </p:nvSpPr>
        <p:spPr>
          <a:xfrm>
            <a:off x="6981268" y="1582047"/>
            <a:ext cx="2423515" cy="860645"/>
          </a:xfrm>
          <a:custGeom>
            <a:avLst/>
            <a:gdLst>
              <a:gd name="connsiteX0" fmla="*/ 0 w 3180080"/>
              <a:gd name="connsiteY0" fmla="*/ 782320 h 912707"/>
              <a:gd name="connsiteX1" fmla="*/ 1635760 w 3180080"/>
              <a:gd name="connsiteY1" fmla="*/ 782320 h 912707"/>
              <a:gd name="connsiteX2" fmla="*/ 3180080 w 3180080"/>
              <a:gd name="connsiteY2" fmla="*/ 0 h 912707"/>
              <a:gd name="connsiteX0" fmla="*/ 0 w 3159760"/>
              <a:gd name="connsiteY0" fmla="*/ 881288 h 946481"/>
              <a:gd name="connsiteX1" fmla="*/ 1615440 w 3159760"/>
              <a:gd name="connsiteY1" fmla="*/ 782320 h 946481"/>
              <a:gd name="connsiteX2" fmla="*/ 3159760 w 3159760"/>
              <a:gd name="connsiteY2" fmla="*/ 0 h 946481"/>
              <a:gd name="connsiteX0" fmla="*/ 0 w 3159760"/>
              <a:gd name="connsiteY0" fmla="*/ 881288 h 929201"/>
              <a:gd name="connsiteX1" fmla="*/ 1615440 w 3159760"/>
              <a:gd name="connsiteY1" fmla="*/ 782320 h 929201"/>
              <a:gd name="connsiteX2" fmla="*/ 3159760 w 3159760"/>
              <a:gd name="connsiteY2" fmla="*/ 0 h 929201"/>
              <a:gd name="connsiteX0" fmla="*/ 0 w 3149600"/>
              <a:gd name="connsiteY0" fmla="*/ 991253 h 1001464"/>
              <a:gd name="connsiteX1" fmla="*/ 1605280 w 3149600"/>
              <a:gd name="connsiteY1" fmla="*/ 782320 h 1001464"/>
              <a:gd name="connsiteX2" fmla="*/ 3149600 w 3149600"/>
              <a:gd name="connsiteY2" fmla="*/ 0 h 1001464"/>
              <a:gd name="connsiteX0" fmla="*/ 0 w 3149600"/>
              <a:gd name="connsiteY0" fmla="*/ 991253 h 991253"/>
              <a:gd name="connsiteX1" fmla="*/ 1605280 w 3149600"/>
              <a:gd name="connsiteY1" fmla="*/ 782320 h 991253"/>
              <a:gd name="connsiteX2" fmla="*/ 3149600 w 3149600"/>
              <a:gd name="connsiteY2" fmla="*/ 0 h 991253"/>
            </a:gdLst>
            <a:ahLst/>
            <a:cxnLst>
              <a:cxn ang="0">
                <a:pos x="connsiteX0" y="connsiteY0"/>
              </a:cxn>
              <a:cxn ang="0">
                <a:pos x="connsiteX1" y="connsiteY1"/>
              </a:cxn>
              <a:cxn ang="0">
                <a:pos x="connsiteX2" y="connsiteY2"/>
              </a:cxn>
            </a:cxnLst>
            <a:rect l="l" t="t" r="r" b="b"/>
            <a:pathLst>
              <a:path w="3149600" h="991253">
                <a:moveTo>
                  <a:pt x="0" y="991253"/>
                </a:moveTo>
                <a:cubicBezTo>
                  <a:pt x="623993" y="979471"/>
                  <a:pt x="1080347" y="947529"/>
                  <a:pt x="1605280" y="782320"/>
                </a:cubicBezTo>
                <a:cubicBezTo>
                  <a:pt x="2130213" y="617111"/>
                  <a:pt x="2642446" y="325966"/>
                  <a:pt x="3149600" y="0"/>
                </a:cubicBezTo>
              </a:path>
            </a:pathLst>
          </a:custGeom>
          <a:noFill/>
          <a:ln w="19050"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a:scene3d>
            <a:camera prst="perspectiveLeft"/>
            <a:lightRig rig="threePt" dir="t"/>
          </a:scene3d>
        </p:spPr>
        <p:txBody>
          <a:bodyPr anchor="ctr"/>
          <a:lstStyle/>
          <a:p>
            <a:pPr algn="ctr" defTabSz="914363" fontAlgn="auto">
              <a:spcBef>
                <a:spcPts val="0"/>
              </a:spcBef>
              <a:spcAft>
                <a:spcPts val="0"/>
              </a:spcAft>
              <a:defRPr/>
            </a:pPr>
            <a:endParaRPr lang="en-US" dirty="0">
              <a:solidFill>
                <a:prstClr val="black"/>
              </a:solidFill>
              <a:latin typeface="+mn-lt"/>
              <a:cs typeface="+mn-cs"/>
            </a:endParaRPr>
          </a:p>
        </p:txBody>
      </p:sp>
      <p:sp>
        <p:nvSpPr>
          <p:cNvPr id="45" name="Rectangle 44"/>
          <p:cNvSpPr/>
          <p:nvPr/>
        </p:nvSpPr>
        <p:spPr bwMode="auto">
          <a:xfrm>
            <a:off x="6448425" y="3946525"/>
            <a:ext cx="3402013" cy="1709738"/>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15875" cap="flat" cmpd="sng" algn="ctr">
            <a:solidFill>
              <a:srgbClr val="FFFFFF"/>
            </a:solidFill>
            <a:prstDash val="solid"/>
            <a:round/>
            <a:headEnd type="none" w="med" len="med"/>
            <a:tailEnd type="none" w="med" len="med"/>
          </a:ln>
          <a:effectLst/>
        </p:spPr>
        <p:txBody>
          <a:bodyPr anchor="ctr"/>
          <a:lstStyle/>
          <a:p>
            <a:pPr algn="r" eaLnBrk="0" fontAlgn="auto" hangingPunct="0">
              <a:spcBef>
                <a:spcPts val="0"/>
              </a:spcBef>
              <a:spcAft>
                <a:spcPts val="0"/>
              </a:spcAft>
              <a:defRPr/>
            </a:pPr>
            <a:endParaRPr lang="en-US" sz="1050" kern="0" dirty="0">
              <a:solidFill>
                <a:sysClr val="windowText" lastClr="000000"/>
              </a:solidFill>
              <a:latin typeface="+mn-lt"/>
              <a:cs typeface="+mn-cs"/>
            </a:endParaRPr>
          </a:p>
        </p:txBody>
      </p:sp>
      <p:cxnSp>
        <p:nvCxnSpPr>
          <p:cNvPr id="46" name="Straight Arrow Connector 45"/>
          <p:cNvCxnSpPr/>
          <p:nvPr/>
        </p:nvCxnSpPr>
        <p:spPr bwMode="auto">
          <a:xfrm rot="16200000" flipV="1">
            <a:off x="6630988" y="4994275"/>
            <a:ext cx="895350" cy="0"/>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47" name="Straight Arrow Connector 46"/>
          <p:cNvCxnSpPr/>
          <p:nvPr/>
        </p:nvCxnSpPr>
        <p:spPr bwMode="auto">
          <a:xfrm>
            <a:off x="7078663" y="5443538"/>
            <a:ext cx="2365375" cy="1587"/>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32812" name="Rectangle 47"/>
          <p:cNvSpPr>
            <a:spLocks noChangeArrowheads="1"/>
          </p:cNvSpPr>
          <p:nvPr/>
        </p:nvSpPr>
        <p:spPr bwMode="auto">
          <a:xfrm rot="-5400000">
            <a:off x="6565901" y="4916487"/>
            <a:ext cx="696912" cy="1952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marL="228600" indent="-228600" algn="ctr" eaLnBrk="0" hangingPunct="0">
              <a:lnSpc>
                <a:spcPts val="800"/>
              </a:lnSpc>
              <a:spcBef>
                <a:spcPct val="20000"/>
              </a:spcBef>
              <a:buClr>
                <a:srgbClr val="000000"/>
              </a:buClr>
            </a:pPr>
            <a:r>
              <a:rPr lang="en-US" sz="900" b="1">
                <a:solidFill>
                  <a:srgbClr val="000000"/>
                </a:solidFill>
                <a:latin typeface="Segoe" charset="0"/>
              </a:rPr>
              <a:t>Compute </a:t>
            </a:r>
          </a:p>
        </p:txBody>
      </p:sp>
      <p:sp>
        <p:nvSpPr>
          <p:cNvPr id="32813" name="Rectangle 48"/>
          <p:cNvSpPr>
            <a:spLocks noChangeArrowheads="1"/>
          </p:cNvSpPr>
          <p:nvPr/>
        </p:nvSpPr>
        <p:spPr bwMode="auto">
          <a:xfrm>
            <a:off x="7891463" y="5486400"/>
            <a:ext cx="661987" cy="200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marL="228600" indent="-228600" algn="ctr" eaLnBrk="0" hangingPunct="0">
              <a:lnSpc>
                <a:spcPts val="800"/>
              </a:lnSpc>
              <a:spcBef>
                <a:spcPct val="20000"/>
              </a:spcBef>
              <a:buClr>
                <a:srgbClr val="000000"/>
              </a:buClr>
            </a:pPr>
            <a:r>
              <a:rPr lang="en-US" sz="900" b="1">
                <a:solidFill>
                  <a:srgbClr val="000000"/>
                </a:solidFill>
                <a:latin typeface="Segoe" charset="0"/>
              </a:rPr>
              <a:t>Time </a:t>
            </a:r>
          </a:p>
        </p:txBody>
      </p:sp>
      <p:sp>
        <p:nvSpPr>
          <p:cNvPr id="32814" name="Text Placeholder 6"/>
          <p:cNvSpPr txBox="1">
            <a:spLocks/>
          </p:cNvSpPr>
          <p:nvPr/>
        </p:nvSpPr>
        <p:spPr bwMode="auto">
          <a:xfrm>
            <a:off x="7799388" y="5245100"/>
            <a:ext cx="855662" cy="1349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spcBef>
                <a:spcPct val="20000"/>
              </a:spcBef>
              <a:buClr>
                <a:srgbClr val="000000"/>
              </a:buClr>
            </a:pPr>
            <a:r>
              <a:rPr lang="en-US" sz="800" b="1" i="1">
                <a:solidFill>
                  <a:srgbClr val="000000"/>
                </a:solidFill>
                <a:latin typeface="Segoe" charset="0"/>
              </a:rPr>
              <a:t>Average Usage </a:t>
            </a:r>
          </a:p>
        </p:txBody>
      </p:sp>
      <p:sp>
        <p:nvSpPr>
          <p:cNvPr id="51" name="TextBox 50"/>
          <p:cNvSpPr txBox="1"/>
          <p:nvPr/>
        </p:nvSpPr>
        <p:spPr>
          <a:xfrm>
            <a:off x="6448425" y="3987800"/>
            <a:ext cx="3402013" cy="314325"/>
          </a:xfrm>
          <a:prstGeom prst="rect">
            <a:avLst/>
          </a:prstGeom>
          <a:noFill/>
        </p:spPr>
        <p:txBody>
          <a:bodyPr lIns="0" rIns="0"/>
          <a:lstStyle/>
          <a:p>
            <a:pPr algn="ctr" defTabSz="914363" eaLnBrk="0" fontAlgn="auto" hangingPunct="0">
              <a:lnSpc>
                <a:spcPct val="90000"/>
              </a:lnSpc>
              <a:spcBef>
                <a:spcPct val="20000"/>
              </a:spcBef>
              <a:spcAft>
                <a:spcPts val="0"/>
              </a:spcAft>
              <a:defRPr/>
            </a:pPr>
            <a:r>
              <a:rPr lang="en-US" sz="2400" b="1" dirty="0">
                <a:solidFill>
                  <a:prstClr val="white"/>
                </a:solidFill>
                <a:effectLst>
                  <a:outerShdw blurRad="63500" algn="ctr" rotWithShape="0">
                    <a:prstClr val="black">
                      <a:alpha val="60000"/>
                    </a:prstClr>
                  </a:outerShdw>
                </a:effectLst>
                <a:latin typeface="+mn-lt"/>
                <a:cs typeface="+mn-cs"/>
              </a:rPr>
              <a:t>“Business Critical LOB“ </a:t>
            </a:r>
          </a:p>
        </p:txBody>
      </p:sp>
      <p:sp>
        <p:nvSpPr>
          <p:cNvPr id="52" name="Rectangle 51"/>
          <p:cNvSpPr/>
          <p:nvPr/>
        </p:nvSpPr>
        <p:spPr>
          <a:xfrm>
            <a:off x="6448425" y="5768636"/>
            <a:ext cx="3915144" cy="664797"/>
          </a:xfrm>
          <a:prstGeom prst="rect">
            <a:avLst/>
          </a:prstGeom>
        </p:spPr>
        <p:txBody>
          <a:bodyPr>
            <a:spAutoFit/>
          </a:bodyPr>
          <a:lstStyle/>
          <a:p>
            <a:pPr marL="169863" lvl="1" indent="-169863" defTabSz="914363">
              <a:lnSpc>
                <a:spcPct val="90000"/>
              </a:lnSpc>
              <a:spcBef>
                <a:spcPct val="20000"/>
              </a:spcBef>
              <a:buSzPct val="90000"/>
              <a:buFontTx/>
              <a:buBlip>
                <a:blip r:embed="rId3"/>
              </a:buBlip>
              <a:defRPr/>
            </a:pPr>
            <a:r>
              <a:rPr lang="en-US" sz="1200" b="1" dirty="0">
                <a:gradFill>
                  <a:gsLst>
                    <a:gs pos="0">
                      <a:prstClr val="black"/>
                    </a:gs>
                    <a:gs pos="100000">
                      <a:prstClr val="black"/>
                    </a:gs>
                  </a:gsLst>
                  <a:lin ang="5400000" scaled="0"/>
                </a:gradFill>
                <a:effectLst>
                  <a:outerShdw blurRad="63500" algn="ctr" rotWithShape="0">
                    <a:prstClr val="black">
                      <a:alpha val="50000"/>
                    </a:prstClr>
                  </a:outerShdw>
                </a:effectLst>
                <a:latin typeface="+mn-lt"/>
                <a:cs typeface="+mn-cs"/>
              </a:rPr>
              <a:t>Business/divisional opportunities</a:t>
            </a:r>
          </a:p>
          <a:p>
            <a:pPr marL="169863" lvl="1" indent="-169863" defTabSz="914363">
              <a:lnSpc>
                <a:spcPct val="90000"/>
              </a:lnSpc>
              <a:spcBef>
                <a:spcPct val="20000"/>
              </a:spcBef>
              <a:buSzPct val="90000"/>
              <a:buFontTx/>
              <a:buBlip>
                <a:blip r:embed="rId3"/>
              </a:buBlip>
              <a:defRPr/>
            </a:pPr>
            <a:r>
              <a:rPr lang="en-US" sz="1200" b="1" dirty="0">
                <a:gradFill>
                  <a:gsLst>
                    <a:gs pos="0">
                      <a:prstClr val="black"/>
                    </a:gs>
                    <a:gs pos="100000">
                      <a:prstClr val="black"/>
                    </a:gs>
                  </a:gsLst>
                  <a:lin ang="5400000" scaled="0"/>
                </a:gradFill>
                <a:effectLst>
                  <a:outerShdw blurRad="63500" algn="ctr" rotWithShape="0">
                    <a:prstClr val="black">
                      <a:alpha val="50000"/>
                    </a:prstClr>
                  </a:outerShdw>
                </a:effectLst>
                <a:latin typeface="+mn-lt"/>
                <a:cs typeface="+mn-cs"/>
              </a:rPr>
              <a:t>Time to market – agile support of business</a:t>
            </a:r>
          </a:p>
          <a:p>
            <a:pPr marL="169863" lvl="1" indent="-169863" defTabSz="914363">
              <a:lnSpc>
                <a:spcPct val="90000"/>
              </a:lnSpc>
              <a:spcBef>
                <a:spcPct val="20000"/>
              </a:spcBef>
              <a:buSzPct val="90000"/>
              <a:buFontTx/>
              <a:buBlip>
                <a:blip r:embed="rId3"/>
              </a:buBlip>
              <a:defRPr/>
            </a:pPr>
            <a:r>
              <a:rPr lang="en-US" sz="1200" b="1" dirty="0">
                <a:gradFill>
                  <a:gsLst>
                    <a:gs pos="0">
                      <a:prstClr val="black"/>
                    </a:gs>
                    <a:gs pos="100000">
                      <a:prstClr val="black"/>
                    </a:gs>
                  </a:gsLst>
                  <a:lin ang="5400000" scaled="0"/>
                </a:gradFill>
                <a:effectLst>
                  <a:outerShdw blurRad="63500" algn="ctr" rotWithShape="0">
                    <a:prstClr val="black">
                      <a:alpha val="50000"/>
                    </a:prstClr>
                  </a:outerShdw>
                </a:effectLst>
                <a:latin typeface="+mn-lt"/>
                <a:cs typeface="+mn-cs"/>
              </a:rPr>
              <a:t>Development and deployment backlog</a:t>
            </a:r>
          </a:p>
        </p:txBody>
      </p:sp>
      <p:grpSp>
        <p:nvGrpSpPr>
          <p:cNvPr id="32817" name="Group 52"/>
          <p:cNvGrpSpPr>
            <a:grpSpLocks/>
          </p:cNvGrpSpPr>
          <p:nvPr/>
        </p:nvGrpSpPr>
        <p:grpSpPr bwMode="auto">
          <a:xfrm>
            <a:off x="7096125" y="4614863"/>
            <a:ext cx="2274888" cy="582612"/>
            <a:chOff x="3460618" y="6566490"/>
            <a:chExt cx="2273432" cy="583019"/>
          </a:xfrm>
        </p:grpSpPr>
        <p:cxnSp>
          <p:nvCxnSpPr>
            <p:cNvPr id="54" name="Straight Arrow Connector 53"/>
            <p:cNvCxnSpPr/>
            <p:nvPr/>
          </p:nvCxnSpPr>
          <p:spPr bwMode="auto">
            <a:xfrm rot="5400000" flipH="1" flipV="1">
              <a:off x="5621326" y="6746071"/>
              <a:ext cx="123912" cy="101535"/>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55" name="Freeform 54"/>
            <p:cNvSpPr/>
            <p:nvPr/>
          </p:nvSpPr>
          <p:spPr>
            <a:xfrm>
              <a:off x="3460618" y="6566490"/>
              <a:ext cx="2190935" cy="583019"/>
            </a:xfrm>
            <a:custGeom>
              <a:avLst/>
              <a:gdLst>
                <a:gd name="connsiteX0" fmla="*/ 0 w 2190307"/>
                <a:gd name="connsiteY0" fmla="*/ 689345 h 781494"/>
                <a:gd name="connsiteX1" fmla="*/ 531628 w 2190307"/>
                <a:gd name="connsiteY1" fmla="*/ 8861 h 781494"/>
                <a:gd name="connsiteX2" fmla="*/ 967563 w 2190307"/>
                <a:gd name="connsiteY2" fmla="*/ 742508 h 781494"/>
                <a:gd name="connsiteX3" fmla="*/ 1435395 w 2190307"/>
                <a:gd name="connsiteY3" fmla="*/ 8861 h 781494"/>
                <a:gd name="connsiteX4" fmla="*/ 1828800 w 2190307"/>
                <a:gd name="connsiteY4" fmla="*/ 721243 h 781494"/>
                <a:gd name="connsiteX5" fmla="*/ 2190307 w 2190307"/>
                <a:gd name="connsiteY5" fmla="*/ 370368 h 78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307" h="781494">
                  <a:moveTo>
                    <a:pt x="0" y="689345"/>
                  </a:moveTo>
                  <a:cubicBezTo>
                    <a:pt x="185183" y="344672"/>
                    <a:pt x="370367" y="0"/>
                    <a:pt x="531628" y="8861"/>
                  </a:cubicBezTo>
                  <a:cubicBezTo>
                    <a:pt x="692889" y="17722"/>
                    <a:pt x="816935" y="742508"/>
                    <a:pt x="967563" y="742508"/>
                  </a:cubicBezTo>
                  <a:cubicBezTo>
                    <a:pt x="1118191" y="742508"/>
                    <a:pt x="1291856" y="12405"/>
                    <a:pt x="1435395" y="8861"/>
                  </a:cubicBezTo>
                  <a:cubicBezTo>
                    <a:pt x="1578934" y="5317"/>
                    <a:pt x="1702981" y="660992"/>
                    <a:pt x="1828800" y="721243"/>
                  </a:cubicBezTo>
                  <a:cubicBezTo>
                    <a:pt x="1954619" y="781494"/>
                    <a:pt x="2119423" y="430619"/>
                    <a:pt x="2190307" y="37036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363" fontAlgn="auto">
                <a:spcBef>
                  <a:spcPts val="0"/>
                </a:spcBef>
                <a:spcAft>
                  <a:spcPts val="0"/>
                </a:spcAft>
                <a:defRPr/>
              </a:pPr>
              <a:endParaRPr lang="en-US" dirty="0">
                <a:solidFill>
                  <a:prstClr val="black"/>
                </a:solidFill>
              </a:endParaRPr>
            </a:p>
          </p:txBody>
        </p:sp>
      </p:grpSp>
      <p:sp>
        <p:nvSpPr>
          <p:cNvPr id="56" name="Title 55"/>
          <p:cNvSpPr>
            <a:spLocks noGrp="1"/>
          </p:cNvSpPr>
          <p:nvPr>
            <p:ph type="title"/>
          </p:nvPr>
        </p:nvSpPr>
        <p:spPr/>
        <p:txBody>
          <a:bodyPr/>
          <a:lstStyle/>
          <a:p>
            <a:pPr eaLnBrk="1" fontAlgn="auto" hangingPunct="1">
              <a:spcAft>
                <a:spcPts val="0"/>
              </a:spcAft>
              <a:defRPr/>
            </a:pPr>
            <a:r>
              <a:rPr dirty="0" smtClean="0"/>
              <a:t>Cloud Scenarios</a:t>
            </a:r>
            <a:endParaRPr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12115" y="241300"/>
            <a:ext cx="11268317" cy="762000"/>
          </a:xfrm>
        </p:spPr>
        <p:txBody>
          <a:bodyPr/>
          <a:lstStyle/>
          <a:p>
            <a:pPr eaLnBrk="1" fontAlgn="auto" hangingPunct="1">
              <a:spcAft>
                <a:spcPts val="0"/>
              </a:spcAft>
              <a:defRPr/>
            </a:pPr>
            <a:r>
              <a:rPr dirty="0"/>
              <a:t>Extra Credit: Windows Azure Resources</a:t>
            </a:r>
          </a:p>
        </p:txBody>
      </p:sp>
      <p:sp>
        <p:nvSpPr>
          <p:cNvPr id="10" name="Right Arrow 9"/>
          <p:cNvSpPr/>
          <p:nvPr/>
        </p:nvSpPr>
        <p:spPr>
          <a:xfrm rot="16200000">
            <a:off x="3984960" y="3799341"/>
            <a:ext cx="1265034" cy="1325320"/>
          </a:xfrm>
          <a:prstGeom prst="rightArrow">
            <a:avLst>
              <a:gd name="adj1" fmla="val 50000"/>
              <a:gd name="adj2" fmla="val 44814"/>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solidFill>
                <a:prstClr val="white"/>
              </a:solidFill>
            </a:endParaRPr>
          </a:p>
        </p:txBody>
      </p:sp>
      <p:sp>
        <p:nvSpPr>
          <p:cNvPr id="7" name="Right Arrow 6"/>
          <p:cNvSpPr/>
          <p:nvPr/>
        </p:nvSpPr>
        <p:spPr>
          <a:xfrm>
            <a:off x="5713421" y="2425985"/>
            <a:ext cx="953367" cy="1213805"/>
          </a:xfrm>
          <a:prstGeom prst="rightArrow">
            <a:avLst>
              <a:gd name="adj1" fmla="val 50000"/>
              <a:gd name="adj2" fmla="val 54845"/>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solidFill>
                <a:prstClr val="white"/>
              </a:solidFill>
            </a:endParaRPr>
          </a:p>
        </p:txBody>
      </p:sp>
      <p:sp>
        <p:nvSpPr>
          <p:cNvPr id="8" name="Right Arrow 7"/>
          <p:cNvSpPr/>
          <p:nvPr/>
        </p:nvSpPr>
        <p:spPr>
          <a:xfrm rot="5400000" flipV="1">
            <a:off x="7263964" y="4060596"/>
            <a:ext cx="742523" cy="1325320"/>
          </a:xfrm>
          <a:prstGeom prst="rightArrow">
            <a:avLst>
              <a:gd name="adj1" fmla="val 50000"/>
              <a:gd name="adj2" fmla="val 69814"/>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solidFill>
                <a:prstClr val="white"/>
              </a:solidFill>
            </a:endParaRPr>
          </a:p>
        </p:txBody>
      </p:sp>
      <p:sp>
        <p:nvSpPr>
          <p:cNvPr id="6" name="TextBox 5"/>
          <p:cNvSpPr txBox="1"/>
          <p:nvPr/>
        </p:nvSpPr>
        <p:spPr>
          <a:xfrm>
            <a:off x="2580496" y="4800052"/>
            <a:ext cx="6872113" cy="1651009"/>
          </a:xfrm>
          <a:prstGeom prst="rect">
            <a:avLst/>
          </a:prstGeom>
          <a:solidFill>
            <a:srgbClr val="4D4D4D">
              <a:alpha val="49804"/>
            </a:srgbClr>
          </a:solidFill>
          <a:scene3d>
            <a:camera prst="orthographicFront"/>
            <a:lightRig rig="threePt" dir="t"/>
          </a:scene3d>
          <a:sp3d>
            <a:bevelT/>
          </a:sp3d>
        </p:spPr>
        <p:txBody>
          <a:bodyPr tIns="91440" rIns="45720" bIns="91440"/>
          <a:lstStyle/>
          <a:p>
            <a:pPr fontAlgn="auto">
              <a:spcBef>
                <a:spcPct val="20000"/>
              </a:spcBef>
              <a:spcAft>
                <a:spcPts val="0"/>
              </a:spcAft>
              <a:buSzPct val="80000"/>
              <a:defRPr/>
            </a:pPr>
            <a:r>
              <a:rPr lang="en-US" sz="3200" dirty="0">
                <a:solidFill>
                  <a:prstClr val="white"/>
                </a:solidFill>
                <a:cs typeface="Calibri" pitchFamily="34" charset="0"/>
              </a:rPr>
              <a:t>Join</a:t>
            </a:r>
            <a:endParaRPr lang="en-US" dirty="0">
              <a:solidFill>
                <a:prstClr val="black"/>
              </a:solidFill>
              <a:cs typeface="Calibri" pitchFamily="34" charset="0"/>
            </a:endParaRPr>
          </a:p>
          <a:p>
            <a:pPr marL="225425" indent="-225425" fontAlgn="auto">
              <a:spcBef>
                <a:spcPct val="20000"/>
              </a:spcBef>
              <a:spcAft>
                <a:spcPts val="0"/>
              </a:spcAft>
              <a:buSzPct val="80000"/>
              <a:buFontTx/>
              <a:buBlip>
                <a:blip r:embed="rId2"/>
              </a:buBlip>
              <a:defRPr/>
            </a:pPr>
            <a:r>
              <a:rPr lang="en-US" sz="1400" dirty="0" err="1">
                <a:solidFill>
                  <a:prstClr val="white"/>
                </a:solidFill>
                <a:cs typeface="Calibri" pitchFamily="34" charset="0"/>
                <a:hlinkClick r:id="rId3"/>
              </a:rPr>
              <a:t>BizSpark</a:t>
            </a:r>
            <a:r>
              <a:rPr lang="en-US" sz="1400" dirty="0">
                <a:solidFill>
                  <a:prstClr val="white"/>
                </a:solidFill>
                <a:cs typeface="Calibri" pitchFamily="34" charset="0"/>
              </a:rPr>
              <a:t>, for startups</a:t>
            </a:r>
          </a:p>
          <a:p>
            <a:pPr marL="225425" indent="-225425" fontAlgn="auto">
              <a:lnSpc>
                <a:spcPct val="85000"/>
              </a:lnSpc>
              <a:spcBef>
                <a:spcPct val="20000"/>
              </a:spcBef>
              <a:spcAft>
                <a:spcPts val="0"/>
              </a:spcAft>
              <a:buSzPct val="80000"/>
              <a:buFontTx/>
              <a:buBlip>
                <a:blip r:embed="rId2"/>
              </a:buBlip>
              <a:defRPr/>
            </a:pPr>
            <a:r>
              <a:rPr lang="en-US" sz="1400" dirty="0">
                <a:solidFill>
                  <a:prstClr val="white"/>
                </a:solidFill>
                <a:cs typeface="Calibri" pitchFamily="34" charset="0"/>
              </a:rPr>
              <a:t>The vibrant online community – </a:t>
            </a:r>
            <a:r>
              <a:rPr lang="en-US" sz="1400" dirty="0">
                <a:solidFill>
                  <a:prstClr val="white"/>
                </a:solidFill>
                <a:cs typeface="Calibri" pitchFamily="34" charset="0"/>
                <a:hlinkClick r:id="rId4"/>
              </a:rPr>
              <a:t>https://</a:t>
            </a:r>
            <a:r>
              <a:rPr lang="en-US" sz="1400" dirty="0" smtClean="0">
                <a:solidFill>
                  <a:prstClr val="white"/>
                </a:solidFill>
                <a:cs typeface="Calibri" pitchFamily="34" charset="0"/>
                <a:hlinkClick r:id="rId4"/>
              </a:rPr>
              <a:t>channel9.msdn.com/Shows/Cloud+Cover</a:t>
            </a:r>
            <a:r>
              <a:rPr lang="en-US" sz="1400" dirty="0" smtClean="0">
                <a:solidFill>
                  <a:prstClr val="white"/>
                </a:solidFill>
                <a:cs typeface="Calibri" pitchFamily="34" charset="0"/>
              </a:rPr>
              <a:t>  </a:t>
            </a:r>
            <a:endParaRPr lang="en-US" sz="1400" dirty="0">
              <a:solidFill>
                <a:prstClr val="white"/>
              </a:solidFill>
              <a:cs typeface="Calibri" pitchFamily="34" charset="0"/>
            </a:endParaRPr>
          </a:p>
          <a:p>
            <a:pPr marL="225425" indent="-225425" fontAlgn="auto">
              <a:lnSpc>
                <a:spcPct val="85000"/>
              </a:lnSpc>
              <a:spcBef>
                <a:spcPct val="20000"/>
              </a:spcBef>
              <a:spcAft>
                <a:spcPts val="0"/>
              </a:spcAft>
              <a:buSzPct val="80000"/>
              <a:buFontTx/>
              <a:buBlip>
                <a:blip r:embed="rId2"/>
              </a:buBlip>
              <a:defRPr/>
            </a:pPr>
            <a:r>
              <a:rPr lang="en-US" sz="1400" dirty="0" smtClean="0">
                <a:solidFill>
                  <a:prstClr val="white"/>
                </a:solidFill>
                <a:cs typeface="Calibri" pitchFamily="34" charset="0"/>
              </a:rPr>
              <a:t>Also </a:t>
            </a:r>
            <a:r>
              <a:rPr lang="en-US" sz="1400" dirty="0">
                <a:solidFill>
                  <a:prstClr val="white"/>
                </a:solidFill>
                <a:cs typeface="Calibri" pitchFamily="34" charset="0"/>
              </a:rPr>
              <a:t>on Facebook – </a:t>
            </a:r>
            <a:r>
              <a:rPr lang="en-US" sz="1400" dirty="0">
                <a:solidFill>
                  <a:prstClr val="white"/>
                </a:solidFill>
                <a:cs typeface="Calibri" pitchFamily="34" charset="0"/>
                <a:hlinkClick r:id="rId5"/>
              </a:rPr>
              <a:t>www.facebook.com/windowsazure</a:t>
            </a:r>
            <a:r>
              <a:rPr lang="en-US" sz="1400" dirty="0">
                <a:solidFill>
                  <a:prstClr val="white"/>
                </a:solidFill>
                <a:cs typeface="Calibri" pitchFamily="34" charset="0"/>
              </a:rPr>
              <a:t> </a:t>
            </a:r>
          </a:p>
          <a:p>
            <a:pPr marL="225425" indent="-225425" fontAlgn="auto">
              <a:spcBef>
                <a:spcPct val="20000"/>
              </a:spcBef>
              <a:spcAft>
                <a:spcPts val="0"/>
              </a:spcAft>
              <a:buSzPct val="80000"/>
              <a:buFontTx/>
              <a:buBlip>
                <a:blip r:embed="rId2"/>
              </a:buBlip>
              <a:defRPr/>
            </a:pPr>
            <a:endParaRPr lang="en-US" sz="1400" dirty="0">
              <a:solidFill>
                <a:prstClr val="white"/>
              </a:solidFill>
              <a:cs typeface="Calibri" pitchFamily="34" charset="0"/>
            </a:endParaRPr>
          </a:p>
        </p:txBody>
      </p:sp>
      <p:sp>
        <p:nvSpPr>
          <p:cNvPr id="4" name="TextBox 3"/>
          <p:cNvSpPr txBox="1"/>
          <p:nvPr/>
        </p:nvSpPr>
        <p:spPr>
          <a:xfrm>
            <a:off x="6568847" y="2425985"/>
            <a:ext cx="4346804" cy="2009683"/>
          </a:xfrm>
          <a:prstGeom prst="rect">
            <a:avLst/>
          </a:prstGeom>
          <a:solidFill>
            <a:srgbClr val="4D4D4D">
              <a:alpha val="49804"/>
            </a:srgbClr>
          </a:solidFill>
          <a:scene3d>
            <a:camera prst="orthographicFront"/>
            <a:lightRig rig="threePt" dir="t"/>
          </a:scene3d>
          <a:sp3d>
            <a:bevelT/>
          </a:sp3d>
        </p:spPr>
        <p:txBody>
          <a:bodyPr tIns="91440" rIns="45720" bIns="91440"/>
          <a:lstStyle/>
          <a:p>
            <a:pPr fontAlgn="auto">
              <a:spcBef>
                <a:spcPct val="20000"/>
              </a:spcBef>
              <a:spcAft>
                <a:spcPts val="0"/>
              </a:spcAft>
              <a:buSzPct val="80000"/>
              <a:defRPr/>
            </a:pPr>
            <a:r>
              <a:rPr lang="en-US" sz="3200" dirty="0">
                <a:solidFill>
                  <a:prstClr val="white"/>
                </a:solidFill>
                <a:cs typeface="Calibri" pitchFamily="34" charset="0"/>
              </a:rPr>
              <a:t>Get</a:t>
            </a:r>
            <a:endParaRPr lang="en-US" dirty="0">
              <a:solidFill>
                <a:prstClr val="black"/>
              </a:solidFill>
              <a:cs typeface="Calibri" pitchFamily="34" charset="0"/>
            </a:endParaRPr>
          </a:p>
          <a:p>
            <a:pPr marL="225425" indent="-225425" fontAlgn="auto">
              <a:spcBef>
                <a:spcPct val="20000"/>
              </a:spcBef>
              <a:spcAft>
                <a:spcPts val="0"/>
              </a:spcAft>
              <a:buSzPct val="80000"/>
              <a:buFontTx/>
              <a:buBlip>
                <a:blip r:embed="rId2"/>
              </a:buBlip>
              <a:defRPr/>
            </a:pPr>
            <a:r>
              <a:rPr lang="en-US" sz="1400" dirty="0" smtClean="0">
                <a:solidFill>
                  <a:prstClr val="white"/>
                </a:solidFill>
                <a:cs typeface="Calibri" pitchFamily="34" charset="0"/>
                <a:hlinkClick r:id="rId6"/>
              </a:rPr>
              <a:t>Windows </a:t>
            </a:r>
            <a:r>
              <a:rPr lang="en-US" sz="1400" dirty="0">
                <a:solidFill>
                  <a:prstClr val="white"/>
                </a:solidFill>
                <a:cs typeface="Calibri" pitchFamily="34" charset="0"/>
                <a:hlinkClick r:id="rId6"/>
              </a:rPr>
              <a:t>Azure Tools for Microsoft Visual Studio</a:t>
            </a:r>
            <a:endParaRPr lang="en-US" sz="1400" dirty="0">
              <a:solidFill>
                <a:prstClr val="white"/>
              </a:solidFill>
              <a:cs typeface="Calibri" pitchFamily="34" charset="0"/>
            </a:endParaRPr>
          </a:p>
          <a:p>
            <a:pPr marL="225425" indent="-225425" fontAlgn="auto">
              <a:spcBef>
                <a:spcPct val="20000"/>
              </a:spcBef>
              <a:spcAft>
                <a:spcPts val="0"/>
              </a:spcAft>
              <a:buSzPct val="80000"/>
              <a:buFontTx/>
              <a:buBlip>
                <a:blip r:embed="rId2"/>
              </a:buBlip>
              <a:defRPr/>
            </a:pPr>
            <a:r>
              <a:rPr lang="en-US" sz="1400" dirty="0">
                <a:solidFill>
                  <a:prstClr val="white"/>
                </a:solidFill>
                <a:cs typeface="Calibri" pitchFamily="34" charset="0"/>
                <a:hlinkClick r:id="rId7"/>
              </a:rPr>
              <a:t>Windows Azure Platform Training Kit</a:t>
            </a:r>
            <a:r>
              <a:rPr lang="en-US" sz="1400" dirty="0">
                <a:solidFill>
                  <a:prstClr val="white"/>
                </a:solidFill>
                <a:cs typeface="Calibri" pitchFamily="34" charset="0"/>
              </a:rPr>
              <a:t> </a:t>
            </a:r>
          </a:p>
          <a:p>
            <a:pPr marL="225425" indent="-225425" fontAlgn="auto">
              <a:spcBef>
                <a:spcPct val="20000"/>
              </a:spcBef>
              <a:spcAft>
                <a:spcPts val="0"/>
              </a:spcAft>
              <a:buSzPct val="80000"/>
              <a:buFontTx/>
              <a:buBlip>
                <a:blip r:embed="rId2"/>
              </a:buBlip>
              <a:defRPr/>
            </a:pPr>
            <a:r>
              <a:rPr lang="en-US" sz="1400" dirty="0">
                <a:solidFill>
                  <a:prstClr val="white"/>
                </a:solidFill>
                <a:cs typeface="Calibri" pitchFamily="34" charset="0"/>
                <a:hlinkClick r:id="rId8"/>
              </a:rPr>
              <a:t>Interoperability </a:t>
            </a:r>
            <a:r>
              <a:rPr lang="en-US" sz="1400" dirty="0" smtClean="0">
                <a:solidFill>
                  <a:prstClr val="white"/>
                </a:solidFill>
                <a:cs typeface="Calibri" pitchFamily="34" charset="0"/>
                <a:hlinkClick r:id="rId8"/>
              </a:rPr>
              <a:t>tools</a:t>
            </a:r>
            <a:endParaRPr lang="en-US" sz="1400" dirty="0">
              <a:solidFill>
                <a:prstClr val="white"/>
              </a:solidFill>
              <a:cs typeface="Calibri" pitchFamily="34" charset="0"/>
            </a:endParaRPr>
          </a:p>
        </p:txBody>
      </p:sp>
      <p:sp>
        <p:nvSpPr>
          <p:cNvPr id="5" name="TextBox 4"/>
          <p:cNvSpPr txBox="1"/>
          <p:nvPr/>
        </p:nvSpPr>
        <p:spPr>
          <a:xfrm>
            <a:off x="1223011" y="1150779"/>
            <a:ext cx="5060930" cy="2829549"/>
          </a:xfrm>
          <a:prstGeom prst="rect">
            <a:avLst/>
          </a:prstGeom>
          <a:solidFill>
            <a:srgbClr val="333333">
              <a:alpha val="20000"/>
            </a:srgbClr>
          </a:solidFill>
          <a:scene3d>
            <a:camera prst="orthographicFront"/>
            <a:lightRig rig="threePt" dir="t"/>
          </a:scene3d>
          <a:sp3d>
            <a:bevelT/>
          </a:sp3d>
        </p:spPr>
        <p:txBody>
          <a:bodyPr tIns="91440" rIns="45720" bIns="91440"/>
          <a:lstStyle/>
          <a:p>
            <a:pPr fontAlgn="auto">
              <a:spcBef>
                <a:spcPct val="20000"/>
              </a:spcBef>
              <a:spcAft>
                <a:spcPts val="0"/>
              </a:spcAft>
              <a:buSzPct val="80000"/>
              <a:defRPr/>
            </a:pPr>
            <a:r>
              <a:rPr lang="en-US" sz="3200" dirty="0">
                <a:solidFill>
                  <a:prstClr val="white"/>
                </a:solidFill>
                <a:cs typeface="Calibri" pitchFamily="34" charset="0"/>
              </a:rPr>
              <a:t>Learn</a:t>
            </a:r>
            <a:endParaRPr lang="en-US" dirty="0">
              <a:solidFill>
                <a:prstClr val="black"/>
              </a:solidFill>
              <a:cs typeface="Calibri" pitchFamily="34" charset="0"/>
            </a:endParaRPr>
          </a:p>
          <a:p>
            <a:pPr marL="225425" indent="-225425" fontAlgn="auto">
              <a:spcBef>
                <a:spcPct val="20000"/>
              </a:spcBef>
              <a:spcAft>
                <a:spcPts val="0"/>
              </a:spcAft>
              <a:buSzPct val="80000"/>
              <a:buFontTx/>
              <a:buBlip>
                <a:blip r:embed="rId2"/>
              </a:buBlip>
              <a:defRPr/>
            </a:pPr>
            <a:r>
              <a:rPr lang="en-US" sz="1400" dirty="0">
                <a:solidFill>
                  <a:prstClr val="white"/>
                </a:solidFill>
                <a:cs typeface="Calibri" pitchFamily="34" charset="0"/>
                <a:hlinkClick r:id="rId9"/>
              </a:rPr>
              <a:t>“What is the Windows Azure Platform?”</a:t>
            </a:r>
            <a:r>
              <a:rPr lang="en-US" sz="1400" dirty="0">
                <a:solidFill>
                  <a:prstClr val="white"/>
                </a:solidFill>
                <a:cs typeface="Calibri" pitchFamily="34" charset="0"/>
              </a:rPr>
              <a:t> 4 min video</a:t>
            </a:r>
          </a:p>
          <a:p>
            <a:pPr marL="225425" indent="-225425" fontAlgn="auto">
              <a:spcBef>
                <a:spcPct val="20000"/>
              </a:spcBef>
              <a:spcAft>
                <a:spcPts val="0"/>
              </a:spcAft>
              <a:buSzPct val="80000"/>
              <a:buFontTx/>
              <a:buBlip>
                <a:blip r:embed="rId2"/>
              </a:buBlip>
              <a:defRPr/>
            </a:pPr>
            <a:r>
              <a:rPr lang="en-US" sz="1400" dirty="0">
                <a:solidFill>
                  <a:prstClr val="white"/>
                </a:solidFill>
                <a:cs typeface="Calibri" pitchFamily="34" charset="0"/>
                <a:hlinkClick r:id="rId10"/>
              </a:rPr>
              <a:t>Windows Azure Case Studies</a:t>
            </a:r>
            <a:r>
              <a:rPr lang="en-US" sz="1400" dirty="0">
                <a:solidFill>
                  <a:prstClr val="white"/>
                </a:solidFill>
                <a:cs typeface="Calibri" pitchFamily="34" charset="0"/>
              </a:rPr>
              <a:t> </a:t>
            </a:r>
          </a:p>
          <a:p>
            <a:pPr marL="225425" indent="-225425" fontAlgn="auto">
              <a:spcBef>
                <a:spcPct val="20000"/>
              </a:spcBef>
              <a:spcAft>
                <a:spcPts val="0"/>
              </a:spcAft>
              <a:buSzPct val="80000"/>
              <a:buFontTx/>
              <a:buBlip>
                <a:blip r:embed="rId2"/>
              </a:buBlip>
              <a:defRPr/>
            </a:pPr>
            <a:r>
              <a:rPr lang="en-US" sz="1400" dirty="0">
                <a:solidFill>
                  <a:prstClr val="white"/>
                </a:solidFill>
                <a:cs typeface="Calibri" pitchFamily="34" charset="0"/>
                <a:hlinkClick r:id="rId11"/>
              </a:rPr>
              <a:t>Deploying a large scale app</a:t>
            </a:r>
            <a:r>
              <a:rPr lang="en-US" sz="1400" dirty="0">
                <a:solidFill>
                  <a:prstClr val="white"/>
                </a:solidFill>
                <a:cs typeface="Calibri" pitchFamily="34" charset="0"/>
              </a:rPr>
              <a:t>, Virtual Lab</a:t>
            </a:r>
          </a:p>
          <a:p>
            <a:pPr marL="225425" indent="-225425" fontAlgn="auto">
              <a:spcBef>
                <a:spcPct val="20000"/>
              </a:spcBef>
              <a:spcAft>
                <a:spcPts val="0"/>
              </a:spcAft>
              <a:buSzPct val="80000"/>
              <a:buFontTx/>
              <a:buBlip>
                <a:blip r:embed="rId2"/>
              </a:buBlip>
              <a:defRPr/>
            </a:pPr>
            <a:r>
              <a:rPr lang="en-US" sz="1400" dirty="0">
                <a:solidFill>
                  <a:prstClr val="white"/>
                </a:solidFill>
                <a:cs typeface="Calibri" pitchFamily="34" charset="0"/>
                <a:hlinkClick r:id="rId12"/>
              </a:rPr>
              <a:t>Azure developer center</a:t>
            </a:r>
            <a:endParaRPr lang="en-US" sz="1400" dirty="0">
              <a:solidFill>
                <a:prstClr val="white"/>
              </a:solidFill>
              <a:cs typeface="Calibri" pitchFamily="34" charset="0"/>
            </a:endParaRPr>
          </a:p>
          <a:p>
            <a:pPr marL="225425" indent="-225425" fontAlgn="auto">
              <a:spcBef>
                <a:spcPct val="20000"/>
              </a:spcBef>
              <a:spcAft>
                <a:spcPts val="0"/>
              </a:spcAft>
              <a:buSzPct val="80000"/>
              <a:buFontTx/>
              <a:buBlip>
                <a:blip r:embed="rId2"/>
              </a:buBlip>
              <a:defRPr/>
            </a:pPr>
            <a:r>
              <a:rPr lang="en-US" sz="1400" dirty="0">
                <a:solidFill>
                  <a:prstClr val="white"/>
                </a:solidFill>
                <a:cs typeface="Calibri" pitchFamily="34" charset="0"/>
                <a:hlinkClick r:id="rId13"/>
              </a:rPr>
              <a:t>Using your MSDN Premium Benefits</a:t>
            </a:r>
            <a:endParaRPr lang="en-US" sz="1400" dirty="0">
              <a:solidFill>
                <a:prstClr val="white"/>
              </a:solidFill>
              <a:cs typeface="Calibri" pitchFamily="34" charset="0"/>
            </a:endParaRPr>
          </a:p>
          <a:p>
            <a:pPr marL="225425" indent="-225425" fontAlgn="auto">
              <a:spcBef>
                <a:spcPct val="20000"/>
              </a:spcBef>
              <a:spcAft>
                <a:spcPts val="0"/>
              </a:spcAft>
              <a:buSzPct val="80000"/>
              <a:buFontTx/>
              <a:buBlip>
                <a:blip r:embed="rId2"/>
              </a:buBlip>
              <a:defRPr/>
            </a:pPr>
            <a:r>
              <a:rPr lang="en-US" sz="1400" dirty="0">
                <a:solidFill>
                  <a:prstClr val="white"/>
                </a:solidFill>
                <a:cs typeface="Calibri" pitchFamily="34" charset="0"/>
                <a:hlinkClick r:id="rId14"/>
              </a:rPr>
              <a:t>Microsoft’s Datacenters</a:t>
            </a:r>
            <a:endParaRPr lang="en-US" sz="1400" dirty="0">
              <a:solidFill>
                <a:prstClr val="white"/>
              </a:solidFill>
              <a:cs typeface="Calibri" pitchFamily="34" charset="0"/>
            </a:endParaRPr>
          </a:p>
          <a:p>
            <a:pPr marL="225425" indent="-225425" fontAlgn="auto">
              <a:spcBef>
                <a:spcPct val="20000"/>
              </a:spcBef>
              <a:spcAft>
                <a:spcPts val="0"/>
              </a:spcAft>
              <a:buSzPct val="80000"/>
              <a:buFontTx/>
              <a:buBlip>
                <a:blip r:embed="rId2"/>
              </a:buBlip>
              <a:defRPr/>
            </a:pPr>
            <a:r>
              <a:rPr lang="en-US" sz="1400" dirty="0">
                <a:solidFill>
                  <a:prstClr val="white"/>
                </a:solidFill>
                <a:cs typeface="Calibri" pitchFamily="34" charset="0"/>
                <a:hlinkClick r:id="rId15"/>
              </a:rPr>
              <a:t>Security Talk Series</a:t>
            </a:r>
            <a:endParaRPr lang="en-US" sz="1400" dirty="0">
              <a:solidFill>
                <a:prstClr val="white"/>
              </a:solidFill>
              <a:cs typeface="Calibri" pitchFamily="34" charset="0"/>
            </a:endParaRPr>
          </a:p>
          <a:p>
            <a:pPr marL="225425" indent="-225425" fontAlgn="auto">
              <a:spcBef>
                <a:spcPct val="20000"/>
              </a:spcBef>
              <a:spcAft>
                <a:spcPts val="0"/>
              </a:spcAft>
              <a:buSzPct val="80000"/>
              <a:buFontTx/>
              <a:buBlip>
                <a:blip r:embed="rId2"/>
              </a:buBlip>
              <a:defRPr/>
            </a:pPr>
            <a:r>
              <a:rPr lang="en-US" sz="1400" dirty="0">
                <a:solidFill>
                  <a:prstClr val="white"/>
                </a:solidFill>
                <a:cs typeface="Calibri" pitchFamily="34" charset="0"/>
              </a:rPr>
              <a:t>Watch </a:t>
            </a:r>
            <a:r>
              <a:rPr lang="en-US" sz="1400" dirty="0" smtClean="0">
                <a:solidFill>
                  <a:prstClr val="white"/>
                </a:solidFill>
                <a:cs typeface="Calibri" pitchFamily="34" charset="0"/>
                <a:hlinkClick r:id="rId16"/>
              </a:rPr>
              <a:t>Professional </a:t>
            </a:r>
            <a:r>
              <a:rPr lang="en-US" sz="1400" dirty="0">
                <a:solidFill>
                  <a:prstClr val="white"/>
                </a:solidFill>
                <a:cs typeface="Calibri" pitchFamily="34" charset="0"/>
                <a:hlinkClick r:id="rId16"/>
              </a:rPr>
              <a:t>Developers Conference </a:t>
            </a:r>
            <a:r>
              <a:rPr lang="en-US" sz="1400" dirty="0" smtClean="0">
                <a:solidFill>
                  <a:prstClr val="white"/>
                </a:solidFill>
                <a:cs typeface="Calibri" pitchFamily="34" charset="0"/>
              </a:rPr>
              <a:t>sessions</a:t>
            </a:r>
            <a:endParaRPr lang="en-US" sz="1400" dirty="0">
              <a:solidFill>
                <a:prstClr val="white"/>
              </a:solidFill>
              <a:cs typeface="Calibri" pitchFamily="34" charset="0"/>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Mobile Usage </a:t>
            </a:r>
            <a:r>
              <a:rPr lang="en-US" dirty="0" smtClean="0"/>
              <a:t>of Smartphones Simply Exploding</a:t>
            </a:r>
            <a:endParaRPr lang="en-US" dirty="0"/>
          </a:p>
        </p:txBody>
      </p:sp>
      <p:sp>
        <p:nvSpPr>
          <p:cNvPr id="4" name="Rectangle 3"/>
          <p:cNvSpPr/>
          <p:nvPr/>
        </p:nvSpPr>
        <p:spPr>
          <a:xfrm>
            <a:off x="512763" y="1420813"/>
            <a:ext cx="2973387" cy="4179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Smartphones up 75% in 2010 worldwide from 310 million in 2010 to 390 million in 2013 - IDC</a:t>
            </a:r>
            <a:endParaRPr lang="en-US" dirty="0"/>
          </a:p>
        </p:txBody>
      </p:sp>
      <p:graphicFrame>
        <p:nvGraphicFramePr>
          <p:cNvPr id="5" name="Chart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19929636"/>
              </p:ext>
            </p:extLst>
          </p:nvPr>
        </p:nvGraphicFramePr>
        <p:xfrm>
          <a:off x="512763" y="1420813"/>
          <a:ext cx="4950777" cy="47168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28062316"/>
              </p:ext>
            </p:extLst>
          </p:nvPr>
        </p:nvGraphicFramePr>
        <p:xfrm>
          <a:off x="5875020" y="1420812"/>
          <a:ext cx="6005195" cy="471681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12763" y="6126197"/>
            <a:ext cx="4950777" cy="32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bg1"/>
                </a:solidFill>
              </a:rPr>
              <a:t>Source: IDC</a:t>
            </a:r>
            <a:endParaRPr lang="en-US" sz="1100" i="1" dirty="0">
              <a:solidFill>
                <a:schemeClr val="bg1"/>
              </a:solidFill>
            </a:endParaRPr>
          </a:p>
        </p:txBody>
      </p:sp>
      <p:sp>
        <p:nvSpPr>
          <p:cNvPr id="10" name="Rectangle 9"/>
          <p:cNvSpPr/>
          <p:nvPr/>
        </p:nvSpPr>
        <p:spPr>
          <a:xfrm>
            <a:off x="5875020" y="6126197"/>
            <a:ext cx="6005195" cy="32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bg1"/>
                </a:solidFill>
              </a:rPr>
              <a:t>Source: The Nielsen Company</a:t>
            </a:r>
            <a:endParaRPr lang="en-US" sz="1100" i="1" dirty="0">
              <a:solidFill>
                <a:schemeClr val="bg1"/>
              </a:solidFill>
            </a:endParaRPr>
          </a:p>
        </p:txBody>
      </p:sp>
      <p:sp>
        <p:nvSpPr>
          <p:cNvPr id="11" name="Slide Number Placeholder 3"/>
          <p:cNvSpPr txBox="1">
            <a:spLocks/>
          </p:cNvSpPr>
          <p:nvPr/>
        </p:nvSpPr>
        <p:spPr>
          <a:xfrm>
            <a:off x="11692889" y="6492875"/>
            <a:ext cx="49593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r>
              <a:rPr lang="en-US" sz="1400" smtClean="0">
                <a:solidFill>
                  <a:schemeClr val="bg1"/>
                </a:solidFill>
              </a:rPr>
              <a:t> </a:t>
            </a:r>
            <a:fld id="{40E23B03-6AFE-40A9-BC2C-E89E0B2C5091}" type="slidenum">
              <a:rPr lang="en-US" sz="1400" smtClean="0">
                <a:solidFill>
                  <a:schemeClr val="bg1"/>
                </a:solidFill>
              </a:rPr>
              <a:pPr algn="r"/>
              <a:t>2</a:t>
            </a:fld>
            <a:endParaRPr lang="en-US" sz="1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116834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269614" y="1588778"/>
            <a:ext cx="2705818" cy="2114541"/>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9</a:t>
            </a:r>
            <a:r>
              <a:rPr lang="en-US" sz="6000" b="1" dirty="0" smtClean="0"/>
              <a:t>00 </a:t>
            </a:r>
          </a:p>
          <a:p>
            <a:pPr algn="ctr"/>
            <a:r>
              <a:rPr lang="en-US" sz="6000" b="1" dirty="0" smtClean="0"/>
              <a:t>Million</a:t>
            </a:r>
            <a:endParaRPr lang="en-US" sz="6000" b="1" dirty="0"/>
          </a:p>
        </p:txBody>
      </p:sp>
      <p:sp>
        <p:nvSpPr>
          <p:cNvPr id="11" name="Rectangle 10"/>
          <p:cNvSpPr/>
          <p:nvPr/>
        </p:nvSpPr>
        <p:spPr>
          <a:xfrm>
            <a:off x="269614" y="3703319"/>
            <a:ext cx="2705818" cy="2446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a:t># </a:t>
            </a:r>
            <a:r>
              <a:rPr lang="en-US" sz="2400" dirty="0" smtClean="0"/>
              <a:t>Objects </a:t>
            </a:r>
            <a:r>
              <a:rPr lang="en-US" sz="2400" dirty="0"/>
              <a:t>that people interact with (pages, groups, events and community pages) </a:t>
            </a:r>
            <a:endParaRPr lang="en-US" sz="6000" b="1" dirty="0"/>
          </a:p>
        </p:txBody>
      </p:sp>
      <p:sp>
        <p:nvSpPr>
          <p:cNvPr id="12" name="Rectangle 11"/>
          <p:cNvSpPr/>
          <p:nvPr/>
        </p:nvSpPr>
        <p:spPr>
          <a:xfrm>
            <a:off x="3289733" y="1588778"/>
            <a:ext cx="2705818" cy="2114541"/>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90</a:t>
            </a:r>
            <a:endParaRPr lang="en-US" sz="6000" b="1" dirty="0"/>
          </a:p>
        </p:txBody>
      </p:sp>
      <p:sp>
        <p:nvSpPr>
          <p:cNvPr id="13" name="Rectangle 12"/>
          <p:cNvSpPr/>
          <p:nvPr/>
        </p:nvSpPr>
        <p:spPr>
          <a:xfrm>
            <a:off x="3289733" y="3703319"/>
            <a:ext cx="2705818" cy="2446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t>Average user </a:t>
            </a:r>
            <a:r>
              <a:rPr lang="en-US" sz="2400" dirty="0" smtClean="0"/>
              <a:t>creates </a:t>
            </a:r>
            <a:r>
              <a:rPr lang="en-US" sz="2400" dirty="0"/>
              <a:t>90 content pieces each month</a:t>
            </a:r>
          </a:p>
        </p:txBody>
      </p:sp>
      <p:sp>
        <p:nvSpPr>
          <p:cNvPr id="2" name="Title 1"/>
          <p:cNvSpPr>
            <a:spLocks noGrp="1"/>
          </p:cNvSpPr>
          <p:nvPr>
            <p:ph type="title"/>
          </p:nvPr>
        </p:nvSpPr>
        <p:spPr/>
        <p:txBody>
          <a:bodyPr>
            <a:normAutofit/>
          </a:bodyPr>
          <a:lstStyle/>
          <a:p>
            <a:r>
              <a:rPr lang="en-US" b="1" i="1" dirty="0" smtClean="0"/>
              <a:t>Social</a:t>
            </a:r>
            <a:r>
              <a:rPr lang="en-US" dirty="0" smtClean="0"/>
              <a:t> is Getting Bigger Too, Particularly on Mobile</a:t>
            </a:r>
            <a:endParaRPr lang="en-US" dirty="0"/>
          </a:p>
        </p:txBody>
      </p:sp>
      <p:sp>
        <p:nvSpPr>
          <p:cNvPr id="4" name="Rectangle 3"/>
          <p:cNvSpPr/>
          <p:nvPr/>
        </p:nvSpPr>
        <p:spPr>
          <a:xfrm>
            <a:off x="6309852" y="1588778"/>
            <a:ext cx="2705818" cy="2114541"/>
          </a:xfrm>
          <a:prstGeom prst="rect">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200 </a:t>
            </a:r>
          </a:p>
          <a:p>
            <a:pPr algn="ctr"/>
            <a:r>
              <a:rPr lang="en-US" sz="6000" b="1" dirty="0" smtClean="0"/>
              <a:t>Million</a:t>
            </a:r>
            <a:endParaRPr lang="en-US" sz="6000" b="1" dirty="0"/>
          </a:p>
        </p:txBody>
      </p:sp>
      <p:sp>
        <p:nvSpPr>
          <p:cNvPr id="5" name="Rectangle 4"/>
          <p:cNvSpPr/>
          <p:nvPr/>
        </p:nvSpPr>
        <p:spPr>
          <a:xfrm>
            <a:off x="6309852" y="3703319"/>
            <a:ext cx="2705818" cy="2446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t># Active </a:t>
            </a:r>
            <a:r>
              <a:rPr lang="en-US" sz="2400" dirty="0"/>
              <a:t>users currently accessing Facebook through their mobile devices</a:t>
            </a:r>
            <a:endParaRPr lang="en-US" sz="6000" b="1" dirty="0"/>
          </a:p>
        </p:txBody>
      </p:sp>
      <p:sp>
        <p:nvSpPr>
          <p:cNvPr id="6" name="Rectangle 5"/>
          <p:cNvSpPr/>
          <p:nvPr/>
        </p:nvSpPr>
        <p:spPr>
          <a:xfrm>
            <a:off x="9329972" y="1588778"/>
            <a:ext cx="2705818" cy="2114541"/>
          </a:xfrm>
          <a:prstGeom prst="rect">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2x</a:t>
            </a:r>
            <a:endParaRPr lang="en-US" sz="6000" b="1" dirty="0"/>
          </a:p>
        </p:txBody>
      </p:sp>
      <p:sp>
        <p:nvSpPr>
          <p:cNvPr id="7" name="Rectangle 6"/>
          <p:cNvSpPr/>
          <p:nvPr/>
        </p:nvSpPr>
        <p:spPr>
          <a:xfrm>
            <a:off x="9329972" y="3703319"/>
            <a:ext cx="2705818" cy="2446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t>Use of Facebook from a mobile device vs. non-mobile device</a:t>
            </a:r>
            <a:endParaRPr lang="en-US" sz="6000" b="1" dirty="0"/>
          </a:p>
        </p:txBody>
      </p:sp>
      <p:sp>
        <p:nvSpPr>
          <p:cNvPr id="15" name="Slide Number Placeholder 3"/>
          <p:cNvSpPr txBox="1">
            <a:spLocks/>
          </p:cNvSpPr>
          <p:nvPr/>
        </p:nvSpPr>
        <p:spPr>
          <a:xfrm>
            <a:off x="11692889" y="6492875"/>
            <a:ext cx="49593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r>
              <a:rPr lang="en-US" sz="1400" smtClean="0">
                <a:solidFill>
                  <a:schemeClr val="bg1"/>
                </a:solidFill>
              </a:rPr>
              <a:t> </a:t>
            </a:r>
            <a:fld id="{40E23B03-6AFE-40A9-BC2C-E89E0B2C5091}" type="slidenum">
              <a:rPr lang="en-US" sz="1400" smtClean="0">
                <a:solidFill>
                  <a:schemeClr val="bg1"/>
                </a:solidFill>
              </a:rPr>
              <a:pPr algn="r"/>
              <a:t>3</a:t>
            </a:fld>
            <a:endParaRPr lang="en-US" sz="1400" dirty="0">
              <a:solidFill>
                <a:schemeClr val="bg1"/>
              </a:solidFill>
            </a:endParaRPr>
          </a:p>
        </p:txBody>
      </p:sp>
      <p:sp>
        <p:nvSpPr>
          <p:cNvPr id="16" name="Rectangle 15"/>
          <p:cNvSpPr/>
          <p:nvPr/>
        </p:nvSpPr>
        <p:spPr>
          <a:xfrm>
            <a:off x="3091815" y="6445954"/>
            <a:ext cx="6005195" cy="32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bg1"/>
                </a:solidFill>
              </a:rPr>
              <a:t>Source: Facebook</a:t>
            </a:r>
            <a:endParaRPr lang="en-US" sz="1100" i="1"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6636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5" grpId="0"/>
      <p:bldP spid="7" grpId="0"/>
      <p:bldP spid="16"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Social Promotions </a:t>
            </a:r>
            <a:r>
              <a:rPr lang="en-US" dirty="0" smtClean="0"/>
              <a:t>running on Facebook spike easy</a:t>
            </a:r>
            <a:endParaRPr lang="en-US" dirty="0"/>
          </a:p>
        </p:txBody>
      </p:sp>
      <p:sp>
        <p:nvSpPr>
          <p:cNvPr id="5" name="Rectangle 4"/>
          <p:cNvSpPr/>
          <p:nvPr/>
        </p:nvSpPr>
        <p:spPr>
          <a:xfrm>
            <a:off x="557225" y="2065635"/>
            <a:ext cx="7331915" cy="3480372"/>
          </a:xfrm>
          <a:prstGeom prst="rect">
            <a:avLst/>
          </a:prstGeom>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Grp="1" noChangeAspect="1" noChangeArrowheads="1"/>
          </p:cNvPicPr>
          <p:nvPr>
            <p:ph idx="4294967295"/>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9845"/>
          <a:stretch/>
        </p:blipFill>
        <p:spPr bwMode="auto">
          <a:xfrm>
            <a:off x="512763" y="2082082"/>
            <a:ext cx="7348537" cy="3463925"/>
          </a:xfrm>
          <a:prstGeom prst="rect">
            <a:avLst/>
          </a:prstGeom>
          <a:solidFill>
            <a:schemeClr val="tx1"/>
          </a:solidFill>
          <a:extLst/>
        </p:spPr>
      </p:pic>
      <p:cxnSp>
        <p:nvCxnSpPr>
          <p:cNvPr id="7" name="Straight Connector 6"/>
          <p:cNvCxnSpPr/>
          <p:nvPr/>
        </p:nvCxnSpPr>
        <p:spPr>
          <a:xfrm flipV="1">
            <a:off x="4535212" y="1810972"/>
            <a:ext cx="0" cy="2819400"/>
          </a:xfrm>
          <a:prstGeom prst="line">
            <a:avLst/>
          </a:prstGeom>
          <a:ln w="76200">
            <a:solidFill>
              <a:schemeClr val="bg1">
                <a:lumMod val="6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57225" y="1303635"/>
            <a:ext cx="1856995" cy="762000"/>
          </a:xfrm>
          <a:prstGeom prst="roundRect">
            <a:avLst/>
          </a:prstGeom>
        </p:spPr>
        <p:txBody>
          <a:bodyPr vert="horz" lIns="91440" tIns="45720" rIns="91440" bIns="45720" rtlCol="0" anchor="ctr">
            <a:noAutofit/>
          </a:bodyPr>
          <a:lstStyle/>
          <a:p>
            <a:pPr algn="ctr">
              <a:spcBef>
                <a:spcPct val="0"/>
              </a:spcBef>
            </a:pPr>
            <a:r>
              <a:rPr lang="en-US" sz="3200" b="1" dirty="0">
                <a:solidFill>
                  <a:schemeClr val="bg1"/>
                </a:solidFill>
                <a:latin typeface="Calibri" pitchFamily="34" charset="0"/>
                <a:ea typeface="+mj-ea"/>
                <a:cs typeface="Calibri" pitchFamily="34" charset="0"/>
              </a:rPr>
              <a:t>Fans</a:t>
            </a:r>
          </a:p>
        </p:txBody>
      </p:sp>
      <p:sp>
        <p:nvSpPr>
          <p:cNvPr id="9" name="Rounded Rectangle 8"/>
          <p:cNvSpPr/>
          <p:nvPr/>
        </p:nvSpPr>
        <p:spPr>
          <a:xfrm>
            <a:off x="3606715" y="1303635"/>
            <a:ext cx="1856995" cy="762000"/>
          </a:xfrm>
          <a:prstGeom prst="roundRect">
            <a:avLst/>
          </a:prstGeom>
        </p:spPr>
        <p:txBody>
          <a:bodyPr vert="horz" lIns="91440" tIns="45720" rIns="91440" bIns="45720" rtlCol="0" anchor="ctr">
            <a:normAutofit/>
          </a:bodyPr>
          <a:lstStyle/>
          <a:p>
            <a:pPr algn="ctr">
              <a:spcBef>
                <a:spcPct val="0"/>
              </a:spcBef>
            </a:pPr>
            <a:r>
              <a:rPr lang="en-US" sz="2000" b="1" dirty="0" smtClean="0">
                <a:solidFill>
                  <a:schemeClr val="bg1"/>
                </a:solidFill>
                <a:latin typeface="Calibri" pitchFamily="34" charset="0"/>
                <a:ea typeface="+mj-ea"/>
                <a:cs typeface="Calibri" pitchFamily="34" charset="0"/>
              </a:rPr>
              <a:t>Week 1</a:t>
            </a:r>
            <a:endParaRPr lang="en-US" sz="2800" b="1" dirty="0">
              <a:solidFill>
                <a:schemeClr val="bg1"/>
              </a:solidFill>
              <a:latin typeface="Calibri" pitchFamily="34" charset="0"/>
              <a:ea typeface="+mj-ea"/>
              <a:cs typeface="Calibri" pitchFamily="34" charset="0"/>
            </a:endParaRPr>
          </a:p>
        </p:txBody>
      </p:sp>
      <p:cxnSp>
        <p:nvCxnSpPr>
          <p:cNvPr id="10" name="Straight Connector 9"/>
          <p:cNvCxnSpPr/>
          <p:nvPr/>
        </p:nvCxnSpPr>
        <p:spPr>
          <a:xfrm flipV="1">
            <a:off x="6620615" y="1810972"/>
            <a:ext cx="0" cy="2819400"/>
          </a:xfrm>
          <a:prstGeom prst="line">
            <a:avLst/>
          </a:prstGeom>
          <a:ln w="76200">
            <a:solidFill>
              <a:schemeClr val="bg1">
                <a:lumMod val="6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692119" y="1303635"/>
            <a:ext cx="1856995" cy="762000"/>
          </a:xfrm>
          <a:prstGeom prst="roundRect">
            <a:avLst/>
          </a:prstGeom>
        </p:spPr>
        <p:txBody>
          <a:bodyPr vert="horz" lIns="91440" tIns="45720" rIns="91440" bIns="45720" rtlCol="0" anchor="ctr">
            <a:normAutofit/>
          </a:bodyPr>
          <a:lstStyle/>
          <a:p>
            <a:pPr algn="ctr">
              <a:spcBef>
                <a:spcPct val="0"/>
              </a:spcBef>
            </a:pPr>
            <a:r>
              <a:rPr lang="en-US" sz="2000" b="1" dirty="0" smtClean="0">
                <a:solidFill>
                  <a:schemeClr val="bg1"/>
                </a:solidFill>
                <a:latin typeface="Calibri" pitchFamily="34" charset="0"/>
                <a:ea typeface="+mj-ea"/>
                <a:cs typeface="Calibri" pitchFamily="34" charset="0"/>
              </a:rPr>
              <a:t>Week 2</a:t>
            </a:r>
            <a:endParaRPr lang="en-US" sz="2800" b="1" dirty="0">
              <a:solidFill>
                <a:schemeClr val="bg1"/>
              </a:solidFill>
              <a:latin typeface="Calibri" pitchFamily="34" charset="0"/>
              <a:ea typeface="+mj-ea"/>
              <a:cs typeface="Calibri" pitchFamily="34" charset="0"/>
            </a:endParaRPr>
          </a:p>
        </p:txBody>
      </p:sp>
      <p:sp>
        <p:nvSpPr>
          <p:cNvPr id="12" name="Title 1"/>
          <p:cNvSpPr txBox="1">
            <a:spLocks/>
          </p:cNvSpPr>
          <p:nvPr/>
        </p:nvSpPr>
        <p:spPr>
          <a:xfrm>
            <a:off x="557225" y="5553275"/>
            <a:ext cx="7331915" cy="762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lang="en-US" sz="4000" b="0" kern="1200" cap="none" spc="-125">
                <a:ln w="3175">
                  <a:noFill/>
                </a:ln>
                <a:gradFill flip="none" rotWithShape="1">
                  <a:gsLst>
                    <a:gs pos="0">
                      <a:srgbClr val="F1DA61"/>
                    </a:gs>
                    <a:gs pos="10000">
                      <a:srgbClr val="F1DA61"/>
                    </a:gs>
                    <a:gs pos="100000">
                      <a:schemeClr val="bg1"/>
                    </a:gs>
                  </a:gsLst>
                  <a:lin ang="16200000" scaled="0"/>
                  <a:tileRect/>
                </a:gradFill>
                <a:effectLst>
                  <a:outerShdw blurRad="50800" dist="38100" dir="2700000" algn="tl" rotWithShape="0">
                    <a:prstClr val="black">
                      <a:alpha val="40000"/>
                    </a:prstClr>
                  </a:outerShdw>
                </a:effectLst>
                <a:latin typeface="Calibri" pitchFamily="34" charset="0"/>
                <a:ea typeface="+mn-ea"/>
                <a:cs typeface="Calibri" pitchFamily="34" charset="0"/>
              </a:defRPr>
            </a:lvl1pPr>
          </a:lstStyle>
          <a:p>
            <a:pPr algn="ctr"/>
            <a:r>
              <a:rPr lang="en-US" sz="2000" b="1" dirty="0" smtClean="0">
                <a:solidFill>
                  <a:schemeClr val="bg1"/>
                </a:solidFill>
              </a:rPr>
              <a:t>Outback Steakhouse</a:t>
            </a:r>
          </a:p>
          <a:p>
            <a:pPr algn="ctr"/>
            <a:r>
              <a:rPr lang="en-US" sz="2000" b="1" dirty="0" smtClean="0">
                <a:solidFill>
                  <a:schemeClr val="bg1"/>
                </a:solidFill>
              </a:rPr>
              <a:t> 350,000 people sign up - - in 12 days</a:t>
            </a:r>
          </a:p>
          <a:p>
            <a:pPr algn="ctr"/>
            <a:r>
              <a:rPr lang="en-US" sz="2000" b="1" dirty="0" smtClean="0">
                <a:solidFill>
                  <a:schemeClr val="bg1"/>
                </a:solidFill>
              </a:rPr>
              <a:t>670,000 in 5 weeks, </a:t>
            </a:r>
            <a:r>
              <a:rPr lang="en-US" sz="2000" i="1" dirty="0" smtClean="0">
                <a:solidFill>
                  <a:schemeClr val="bg1"/>
                </a:solidFill>
              </a:rPr>
              <a:t>(but that is only .17% of Facebook at time of the promotion!)</a:t>
            </a:r>
            <a:endParaRPr lang="en-US" sz="2000" i="1" dirty="0">
              <a:solidFill>
                <a:schemeClr val="bg1"/>
              </a:solidFill>
            </a:endParaRPr>
          </a:p>
        </p:txBody>
      </p:sp>
      <p:sp>
        <p:nvSpPr>
          <p:cNvPr id="13" name="Oval 12"/>
          <p:cNvSpPr/>
          <p:nvPr/>
        </p:nvSpPr>
        <p:spPr>
          <a:xfrm>
            <a:off x="6122849" y="2238202"/>
            <a:ext cx="640080" cy="635958"/>
          </a:xfrm>
          <a:prstGeom prst="ellipse">
            <a:avLst/>
          </a:prstGeom>
          <a:noFill/>
          <a:ln w="1270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88730887"/>
              </p:ext>
            </p:extLst>
          </p:nvPr>
        </p:nvGraphicFramePr>
        <p:xfrm>
          <a:off x="8111885" y="2065635"/>
          <a:ext cx="3459929" cy="348764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p:cNvSpPr txBox="1">
            <a:spLocks/>
          </p:cNvSpPr>
          <p:nvPr/>
        </p:nvSpPr>
        <p:spPr>
          <a:xfrm>
            <a:off x="8111885" y="5553275"/>
            <a:ext cx="3459929" cy="762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lang="en-US" sz="4000" b="0" kern="1200" cap="none" spc="-125">
                <a:ln w="3175">
                  <a:noFill/>
                </a:ln>
                <a:gradFill flip="none" rotWithShape="1">
                  <a:gsLst>
                    <a:gs pos="0">
                      <a:srgbClr val="F1DA61"/>
                    </a:gs>
                    <a:gs pos="10000">
                      <a:srgbClr val="F1DA61"/>
                    </a:gs>
                    <a:gs pos="100000">
                      <a:schemeClr val="bg1"/>
                    </a:gs>
                  </a:gsLst>
                  <a:lin ang="16200000" scaled="0"/>
                  <a:tileRect/>
                </a:gradFill>
                <a:effectLst>
                  <a:outerShdw blurRad="50800" dist="38100" dir="2700000" algn="tl" rotWithShape="0">
                    <a:prstClr val="black">
                      <a:alpha val="40000"/>
                    </a:prstClr>
                  </a:outerShdw>
                </a:effectLst>
                <a:latin typeface="Calibri" pitchFamily="34" charset="0"/>
                <a:ea typeface="+mn-ea"/>
                <a:cs typeface="Calibri" pitchFamily="34" charset="0"/>
              </a:defRPr>
            </a:lvl1pPr>
          </a:lstStyle>
          <a:p>
            <a:pPr algn="ctr"/>
            <a:r>
              <a:rPr lang="en-US" sz="2000" b="1" dirty="0" smtClean="0">
                <a:solidFill>
                  <a:schemeClr val="bg1"/>
                </a:solidFill>
              </a:rPr>
              <a:t>Day 1 Signups for </a:t>
            </a:r>
            <a:r>
              <a:rPr lang="en-US" sz="2000" b="1" dirty="0" err="1" smtClean="0">
                <a:solidFill>
                  <a:schemeClr val="bg1"/>
                </a:solidFill>
              </a:rPr>
              <a:t>Thuzi’s</a:t>
            </a:r>
            <a:r>
              <a:rPr lang="en-US" sz="2000" b="1" dirty="0" smtClean="0">
                <a:solidFill>
                  <a:schemeClr val="bg1"/>
                </a:solidFill>
              </a:rPr>
              <a:t> clients</a:t>
            </a:r>
          </a:p>
        </p:txBody>
      </p:sp>
      <p:sp>
        <p:nvSpPr>
          <p:cNvPr id="16" name="Slide Number Placeholder 3"/>
          <p:cNvSpPr txBox="1">
            <a:spLocks/>
          </p:cNvSpPr>
          <p:nvPr/>
        </p:nvSpPr>
        <p:spPr>
          <a:xfrm>
            <a:off x="11692889" y="6492875"/>
            <a:ext cx="49593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r>
              <a:rPr lang="en-US" sz="1400" smtClean="0">
                <a:solidFill>
                  <a:schemeClr val="bg1"/>
                </a:solidFill>
              </a:rPr>
              <a:t> </a:t>
            </a:r>
            <a:fld id="{40E23B03-6AFE-40A9-BC2C-E89E0B2C5091}" type="slidenum">
              <a:rPr lang="en-US" sz="1400" smtClean="0">
                <a:solidFill>
                  <a:schemeClr val="bg1"/>
                </a:solidFill>
              </a:rPr>
              <a:pPr algn="r"/>
              <a:t>4</a:t>
            </a:fld>
            <a:endParaRPr lang="en-US" sz="1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765554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But </a:t>
            </a:r>
            <a:r>
              <a:rPr lang="en-US" b="1" i="1" dirty="0" smtClean="0"/>
              <a:t>Social Apps</a:t>
            </a:r>
            <a:r>
              <a:rPr lang="en-US" dirty="0" smtClean="0"/>
              <a:t>, Well That’s Another Story:</a:t>
            </a:r>
            <a:br>
              <a:rPr lang="en-US" dirty="0" smtClean="0"/>
            </a:br>
            <a:r>
              <a:rPr lang="en-US" dirty="0" smtClean="0"/>
              <a:t>They Need Amazing Scale</a:t>
            </a:r>
            <a:endParaRPr lang="en-US" dirty="0"/>
          </a:p>
        </p:txBody>
      </p:sp>
      <p:sp>
        <p:nvSpPr>
          <p:cNvPr id="6" name="Rounded Rectangle 5"/>
          <p:cNvSpPr/>
          <p:nvPr/>
        </p:nvSpPr>
        <p:spPr bwMode="auto">
          <a:xfrm>
            <a:off x="9224010" y="1440181"/>
            <a:ext cx="2743200" cy="5063489"/>
          </a:xfrm>
          <a:prstGeom prst="roundRect">
            <a:avLst/>
          </a:prstGeom>
          <a:solidFill>
            <a:srgbClr val="7030A0">
              <a:alpha val="30196"/>
            </a:srgb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defTabSz="914363" fontAlgn="auto">
              <a:spcBef>
                <a:spcPts val="0"/>
              </a:spcBef>
              <a:spcAft>
                <a:spcPts val="0"/>
              </a:spcAft>
            </a:pPr>
            <a:r>
              <a:rPr lang="en-US" sz="3200" dirty="0">
                <a:solidFill>
                  <a:prstClr val="white"/>
                </a:solidFill>
                <a:latin typeface="Segoe UI" pitchFamily="34" charset="0"/>
                <a:ea typeface="Segoe UI" pitchFamily="34" charset="0"/>
                <a:cs typeface="Segoe UI" pitchFamily="34" charset="0"/>
              </a:rPr>
              <a:t>The Backend Need:</a:t>
            </a:r>
          </a:p>
          <a:p>
            <a:pPr algn="ctr" defTabSz="914363" fontAlgn="auto">
              <a:spcBef>
                <a:spcPts val="0"/>
              </a:spcBef>
              <a:spcAft>
                <a:spcPts val="0"/>
              </a:spcAft>
            </a:pPr>
            <a:endParaRPr lang="en-US" sz="3200" dirty="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pPr>
            <a:endParaRPr lang="en-US" sz="2400" dirty="0" smtClean="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pPr>
            <a:endParaRPr lang="en-US" sz="2400" dirty="0" smtClean="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pPr>
            <a:r>
              <a:rPr lang="en-US" sz="2400" dirty="0" smtClean="0">
                <a:solidFill>
                  <a:prstClr val="white"/>
                </a:solidFill>
                <a:latin typeface="Segoe UI" pitchFamily="34" charset="0"/>
                <a:ea typeface="Segoe UI" pitchFamily="34" charset="0"/>
                <a:cs typeface="Segoe UI" pitchFamily="34" charset="0"/>
              </a:rPr>
              <a:t>Run 1 </a:t>
            </a:r>
            <a:r>
              <a:rPr lang="en-US" sz="2400" dirty="0">
                <a:solidFill>
                  <a:prstClr val="white"/>
                </a:solidFill>
                <a:latin typeface="Segoe UI" pitchFamily="34" charset="0"/>
                <a:ea typeface="Segoe UI" pitchFamily="34" charset="0"/>
                <a:cs typeface="Segoe UI" pitchFamily="34" charset="0"/>
              </a:rPr>
              <a:t>million </a:t>
            </a:r>
            <a:r>
              <a:rPr lang="en-US" sz="2400" dirty="0" smtClean="0">
                <a:solidFill>
                  <a:prstClr val="white"/>
                </a:solidFill>
                <a:latin typeface="Segoe UI" pitchFamily="34" charset="0"/>
                <a:ea typeface="Segoe UI" pitchFamily="34" charset="0"/>
                <a:cs typeface="Segoe UI" pitchFamily="34" charset="0"/>
              </a:rPr>
              <a:t>updates, </a:t>
            </a:r>
            <a:r>
              <a:rPr lang="en-US" sz="2400" dirty="0">
                <a:solidFill>
                  <a:prstClr val="white"/>
                </a:solidFill>
                <a:latin typeface="Segoe UI" pitchFamily="34" charset="0"/>
                <a:ea typeface="Segoe UI" pitchFamily="34" charset="0"/>
                <a:cs typeface="Segoe UI" pitchFamily="34" charset="0"/>
              </a:rPr>
              <a:t>daily</a:t>
            </a:r>
          </a:p>
          <a:p>
            <a:pPr algn="ctr" defTabSz="914363" fontAlgn="auto">
              <a:spcBef>
                <a:spcPts val="0"/>
              </a:spcBef>
              <a:spcAft>
                <a:spcPts val="0"/>
              </a:spcAft>
            </a:pPr>
            <a:r>
              <a:rPr lang="en-US" sz="2400" dirty="0">
                <a:solidFill>
                  <a:prstClr val="white"/>
                </a:solidFill>
                <a:latin typeface="Segoe UI" pitchFamily="34" charset="0"/>
                <a:ea typeface="Segoe UI" pitchFamily="34" charset="0"/>
                <a:cs typeface="Segoe UI" pitchFamily="34" charset="0"/>
              </a:rPr>
              <a:t>(that’s right, </a:t>
            </a:r>
            <a:endParaRPr lang="en-US" sz="2400" dirty="0" smtClean="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pPr>
            <a:r>
              <a:rPr lang="en-US" sz="2400" dirty="0" smtClean="0">
                <a:solidFill>
                  <a:prstClr val="white"/>
                </a:solidFill>
                <a:latin typeface="Segoe UI" pitchFamily="34" charset="0"/>
                <a:ea typeface="Segoe UI" pitchFamily="34" charset="0"/>
                <a:cs typeface="Segoe UI" pitchFamily="34" charset="0"/>
              </a:rPr>
              <a:t>daily </a:t>
            </a:r>
            <a:r>
              <a:rPr lang="en-US" sz="2400" dirty="0">
                <a:solidFill>
                  <a:prstClr val="white"/>
                </a:solidFill>
                <a:latin typeface="Segoe UI" pitchFamily="34" charset="0"/>
                <a:ea typeface="Segoe UI" pitchFamily="34" charset="0"/>
                <a:cs typeface="Segoe UI" pitchFamily="34" charset="0"/>
              </a:rPr>
              <a:t>!)</a:t>
            </a:r>
          </a:p>
        </p:txBody>
      </p:sp>
      <p:sp>
        <p:nvSpPr>
          <p:cNvPr id="7" name="Rounded Rectangle 6"/>
          <p:cNvSpPr/>
          <p:nvPr/>
        </p:nvSpPr>
        <p:spPr bwMode="auto">
          <a:xfrm>
            <a:off x="2305826" y="2148841"/>
            <a:ext cx="2620504" cy="3646170"/>
          </a:xfrm>
          <a:prstGeom prst="roundRect">
            <a:avLst/>
          </a:prstGeom>
          <a:solidFill>
            <a:srgbClr val="4F81BD">
              <a:alpha val="50196"/>
            </a:srgb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defTabSz="914363" fontAlgn="auto">
              <a:spcBef>
                <a:spcPts val="0"/>
              </a:spcBef>
              <a:spcAft>
                <a:spcPts val="0"/>
              </a:spcAft>
              <a:defRPr/>
            </a:pPr>
            <a:r>
              <a:rPr lang="en-US" sz="3200" dirty="0" smtClean="0">
                <a:solidFill>
                  <a:prstClr val="white"/>
                </a:solidFill>
                <a:latin typeface="Segoe UI" pitchFamily="34" charset="0"/>
                <a:ea typeface="Segoe UI" pitchFamily="34" charset="0"/>
                <a:cs typeface="Segoe UI" pitchFamily="34" charset="0"/>
              </a:rPr>
              <a:t>… Let’s say</a:t>
            </a:r>
            <a:r>
              <a:rPr lang="en-US" sz="3200" b="1" i="1" dirty="0" smtClean="0">
                <a:solidFill>
                  <a:prstClr val="white"/>
                </a:solidFill>
                <a:latin typeface="Segoe UI" pitchFamily="34" charset="0"/>
                <a:ea typeface="Segoe UI" pitchFamily="34" charset="0"/>
                <a:cs typeface="Segoe UI" pitchFamily="34" charset="0"/>
              </a:rPr>
              <a:t> only</a:t>
            </a:r>
            <a:r>
              <a:rPr lang="en-US" sz="3200" dirty="0" smtClean="0">
                <a:solidFill>
                  <a:prstClr val="white"/>
                </a:solidFill>
                <a:latin typeface="Segoe UI" pitchFamily="34" charset="0"/>
                <a:ea typeface="Segoe UI" pitchFamily="34" charset="0"/>
                <a:cs typeface="Segoe UI" pitchFamily="34" charset="0"/>
              </a:rPr>
              <a:t> 20k users buy the app, run it on…</a:t>
            </a:r>
          </a:p>
          <a:p>
            <a:pPr algn="ctr" defTabSz="914363" fontAlgn="auto">
              <a:spcBef>
                <a:spcPts val="0"/>
              </a:spcBef>
              <a:spcAft>
                <a:spcPts val="0"/>
              </a:spcAft>
              <a:defRPr/>
            </a:pPr>
            <a:endParaRPr lang="en-US" sz="1400" dirty="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defRPr/>
            </a:pPr>
            <a:r>
              <a:rPr lang="en-US" sz="2800" dirty="0" smtClean="0">
                <a:solidFill>
                  <a:prstClr val="white"/>
                </a:solidFill>
                <a:latin typeface="Segoe UI" pitchFamily="34" charset="0"/>
                <a:ea typeface="Segoe UI" pitchFamily="34" charset="0"/>
                <a:cs typeface="Segoe UI" pitchFamily="34" charset="0"/>
              </a:rPr>
              <a:t>Mobile phones</a:t>
            </a:r>
          </a:p>
          <a:p>
            <a:pPr algn="ctr" defTabSz="914363" fontAlgn="auto">
              <a:spcBef>
                <a:spcPts val="0"/>
              </a:spcBef>
              <a:spcAft>
                <a:spcPts val="0"/>
              </a:spcAft>
              <a:defRPr/>
            </a:pPr>
            <a:r>
              <a:rPr lang="en-US" sz="2800" dirty="0" smtClean="0">
                <a:solidFill>
                  <a:prstClr val="white"/>
                </a:solidFill>
                <a:latin typeface="Segoe UI" pitchFamily="34" charset="0"/>
                <a:ea typeface="Segoe UI" pitchFamily="34" charset="0"/>
                <a:cs typeface="Segoe UI" pitchFamily="34" charset="0"/>
              </a:rPr>
              <a:t>&amp; Tablets</a:t>
            </a:r>
            <a:endParaRPr lang="en-US" sz="2800" dirty="0">
              <a:solidFill>
                <a:prstClr val="white"/>
              </a:solidFill>
              <a:latin typeface="Segoe UI" pitchFamily="34" charset="0"/>
              <a:ea typeface="Segoe UI" pitchFamily="34" charset="0"/>
              <a:cs typeface="Segoe UI" pitchFamily="34" charset="0"/>
            </a:endParaRPr>
          </a:p>
        </p:txBody>
      </p:sp>
      <p:sp>
        <p:nvSpPr>
          <p:cNvPr id="8" name="Rounded Rectangle 7"/>
          <p:cNvSpPr/>
          <p:nvPr/>
        </p:nvSpPr>
        <p:spPr bwMode="auto">
          <a:xfrm>
            <a:off x="258754" y="2589560"/>
            <a:ext cx="1992956" cy="2764730"/>
          </a:xfrm>
          <a:prstGeom prst="roundRect">
            <a:avLst/>
          </a:prstGeom>
          <a:solidFill>
            <a:srgbClr val="7030A0">
              <a:alpha val="30196"/>
            </a:srgb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defTabSz="914363" fontAlgn="auto">
              <a:spcBef>
                <a:spcPts val="0"/>
              </a:spcBef>
              <a:spcAft>
                <a:spcPts val="0"/>
              </a:spcAft>
              <a:defRPr/>
            </a:pPr>
            <a:r>
              <a:rPr lang="en-US" sz="3200" dirty="0" smtClean="0">
                <a:solidFill>
                  <a:prstClr val="white"/>
                </a:solidFill>
                <a:latin typeface="Segoe UI" pitchFamily="34" charset="0"/>
                <a:ea typeface="Segoe UI" pitchFamily="34" charset="0"/>
                <a:cs typeface="Segoe UI" pitchFamily="34" charset="0"/>
              </a:rPr>
              <a:t>The App:</a:t>
            </a:r>
          </a:p>
          <a:p>
            <a:pPr algn="ctr" defTabSz="914363" fontAlgn="auto">
              <a:spcBef>
                <a:spcPts val="0"/>
              </a:spcBef>
              <a:spcAft>
                <a:spcPts val="0"/>
              </a:spcAft>
              <a:defRPr/>
            </a:pPr>
            <a:endParaRPr lang="en-US" sz="1400" dirty="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defRPr/>
            </a:pPr>
            <a:endParaRPr lang="en-US" sz="2400" dirty="0" smtClean="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defRPr/>
            </a:pPr>
            <a:r>
              <a:rPr lang="en-US" sz="2400" dirty="0" smtClean="0">
                <a:solidFill>
                  <a:prstClr val="white"/>
                </a:solidFill>
                <a:latin typeface="Segoe UI" pitchFamily="34" charset="0"/>
                <a:ea typeface="Segoe UI" pitchFamily="34" charset="0"/>
                <a:cs typeface="Segoe UI" pitchFamily="34" charset="0"/>
              </a:rPr>
              <a:t>Friend Related Status or Data</a:t>
            </a:r>
            <a:endParaRPr lang="en-US" sz="2400" dirty="0">
              <a:solidFill>
                <a:prstClr val="white"/>
              </a:solidFill>
              <a:latin typeface="Segoe UI" pitchFamily="34" charset="0"/>
              <a:ea typeface="Segoe UI" pitchFamily="34" charset="0"/>
              <a:cs typeface="Segoe UI" pitchFamily="34" charset="0"/>
            </a:endParaRPr>
          </a:p>
        </p:txBody>
      </p:sp>
      <p:cxnSp>
        <p:nvCxnSpPr>
          <p:cNvPr id="9" name="Curved Connector 8"/>
          <p:cNvCxnSpPr>
            <a:stCxn id="8" idx="2"/>
            <a:endCxn id="7" idx="2"/>
          </p:cNvCxnSpPr>
          <p:nvPr/>
        </p:nvCxnSpPr>
        <p:spPr>
          <a:xfrm rot="16200000" flipH="1">
            <a:off x="2215295" y="4394227"/>
            <a:ext cx="440721" cy="2360846"/>
          </a:xfrm>
          <a:prstGeom prst="curvedConnector3">
            <a:avLst>
              <a:gd name="adj1" fmla="val 276357"/>
            </a:avLst>
          </a:prstGeom>
          <a:ln w="152400">
            <a:solidFill>
              <a:srgbClr val="00FF00"/>
            </a:solidFill>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Curved Connector 9"/>
          <p:cNvCxnSpPr>
            <a:stCxn id="7" idx="3"/>
            <a:endCxn id="24" idx="1"/>
          </p:cNvCxnSpPr>
          <p:nvPr/>
        </p:nvCxnSpPr>
        <p:spPr>
          <a:xfrm>
            <a:off x="4926330" y="3971926"/>
            <a:ext cx="1451609" cy="12700"/>
          </a:xfrm>
          <a:prstGeom prst="curvedConnector3">
            <a:avLst>
              <a:gd name="adj1" fmla="val 50000"/>
            </a:avLst>
          </a:prstGeom>
          <a:ln w="152400">
            <a:solidFill>
              <a:srgbClr val="00FF00"/>
            </a:solidFill>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6377939" y="1728592"/>
            <a:ext cx="2502973" cy="4486668"/>
          </a:xfrm>
          <a:prstGeom prst="roundRect">
            <a:avLst/>
          </a:prstGeom>
          <a:solidFill>
            <a:srgbClr val="4F81BD">
              <a:alpha val="80000"/>
            </a:srgb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anchor="t" anchorCtr="0"/>
          <a:lstStyle/>
          <a:p>
            <a:pPr algn="ctr" defTabSz="914363" fontAlgn="auto">
              <a:lnSpc>
                <a:spcPct val="80000"/>
              </a:lnSpc>
              <a:spcBef>
                <a:spcPts val="0"/>
              </a:spcBef>
              <a:spcAft>
                <a:spcPts val="0"/>
              </a:spcAft>
            </a:pPr>
            <a:r>
              <a:rPr lang="en-US" sz="3200" dirty="0" smtClean="0">
                <a:solidFill>
                  <a:prstClr val="white"/>
                </a:solidFill>
                <a:latin typeface="Segoe UI" pitchFamily="34" charset="0"/>
                <a:ea typeface="Segoe UI" pitchFamily="34" charset="0"/>
                <a:cs typeface="Segoe UI" pitchFamily="34" charset="0"/>
              </a:rPr>
              <a:t>…. And Each User Has 50 Friends</a:t>
            </a:r>
            <a:endParaRPr lang="en-US" sz="3200" dirty="0">
              <a:solidFill>
                <a:prstClr val="white"/>
              </a:solidFill>
              <a:latin typeface="Segoe UI" pitchFamily="34" charset="0"/>
              <a:ea typeface="Segoe UI" pitchFamily="34" charset="0"/>
              <a:cs typeface="Segoe UI" pitchFamily="34" charset="0"/>
            </a:endParaRPr>
          </a:p>
          <a:p>
            <a:pPr algn="ctr" defTabSz="914363" fontAlgn="auto">
              <a:lnSpc>
                <a:spcPct val="80000"/>
              </a:lnSpc>
              <a:spcBef>
                <a:spcPts val="0"/>
              </a:spcBef>
              <a:spcAft>
                <a:spcPts val="0"/>
              </a:spcAft>
            </a:pPr>
            <a:endParaRPr lang="en-US" sz="2400" dirty="0" smtClean="0">
              <a:solidFill>
                <a:prstClr val="white"/>
              </a:solidFill>
              <a:latin typeface="Segoe UI" pitchFamily="34" charset="0"/>
              <a:ea typeface="Segoe UI" pitchFamily="34" charset="0"/>
              <a:cs typeface="Segoe UI" pitchFamily="34" charset="0"/>
            </a:endParaRPr>
          </a:p>
          <a:p>
            <a:pPr algn="ctr" defTabSz="914363" fontAlgn="auto">
              <a:lnSpc>
                <a:spcPct val="80000"/>
              </a:lnSpc>
              <a:spcBef>
                <a:spcPts val="0"/>
              </a:spcBef>
              <a:spcAft>
                <a:spcPts val="0"/>
              </a:spcAft>
            </a:pPr>
            <a:endParaRPr lang="en-US" sz="2400" dirty="0">
              <a:solidFill>
                <a:prstClr val="white"/>
              </a:solidFill>
              <a:latin typeface="Segoe UI" pitchFamily="34" charset="0"/>
              <a:ea typeface="Segoe UI" pitchFamily="34" charset="0"/>
              <a:cs typeface="Segoe UI" pitchFamily="34" charset="0"/>
            </a:endParaRPr>
          </a:p>
          <a:p>
            <a:pPr algn="ctr" defTabSz="914363" fontAlgn="auto">
              <a:lnSpc>
                <a:spcPct val="80000"/>
              </a:lnSpc>
              <a:spcBef>
                <a:spcPts val="0"/>
              </a:spcBef>
              <a:spcAft>
                <a:spcPts val="0"/>
              </a:spcAft>
            </a:pPr>
            <a:endParaRPr lang="en-US" sz="2400" dirty="0" smtClean="0">
              <a:solidFill>
                <a:prstClr val="white"/>
              </a:solidFill>
              <a:latin typeface="Segoe UI" pitchFamily="34" charset="0"/>
              <a:ea typeface="Segoe UI" pitchFamily="34" charset="0"/>
              <a:cs typeface="Segoe UI" pitchFamily="34" charset="0"/>
            </a:endParaRPr>
          </a:p>
          <a:p>
            <a:pPr algn="ctr" defTabSz="914363" fontAlgn="auto">
              <a:lnSpc>
                <a:spcPct val="80000"/>
              </a:lnSpc>
              <a:spcBef>
                <a:spcPts val="0"/>
              </a:spcBef>
              <a:spcAft>
                <a:spcPts val="0"/>
              </a:spcAft>
            </a:pPr>
            <a:endParaRPr lang="en-US" sz="2400" dirty="0">
              <a:solidFill>
                <a:prstClr val="white"/>
              </a:solidFill>
              <a:latin typeface="Segoe UI" pitchFamily="34" charset="0"/>
              <a:ea typeface="Segoe UI" pitchFamily="34" charset="0"/>
              <a:cs typeface="Segoe UI" pitchFamily="34" charset="0"/>
            </a:endParaRPr>
          </a:p>
          <a:p>
            <a:pPr algn="ctr" defTabSz="914363" fontAlgn="auto">
              <a:lnSpc>
                <a:spcPct val="80000"/>
              </a:lnSpc>
              <a:spcBef>
                <a:spcPts val="0"/>
              </a:spcBef>
              <a:spcAft>
                <a:spcPts val="0"/>
              </a:spcAft>
            </a:pPr>
            <a:endParaRPr lang="en-US" sz="2400" dirty="0" smtClean="0">
              <a:solidFill>
                <a:prstClr val="white"/>
              </a:solidFill>
              <a:latin typeface="Segoe UI" pitchFamily="34" charset="0"/>
              <a:ea typeface="Segoe UI" pitchFamily="34" charset="0"/>
              <a:cs typeface="Segoe UI" pitchFamily="34" charset="0"/>
            </a:endParaRPr>
          </a:p>
          <a:p>
            <a:pPr algn="ctr" defTabSz="914363" fontAlgn="auto">
              <a:lnSpc>
                <a:spcPct val="80000"/>
              </a:lnSpc>
              <a:spcBef>
                <a:spcPts val="0"/>
              </a:spcBef>
              <a:spcAft>
                <a:spcPts val="0"/>
              </a:spcAft>
            </a:pPr>
            <a:endParaRPr lang="en-US" sz="2400" dirty="0">
              <a:solidFill>
                <a:prstClr val="white"/>
              </a:solidFill>
              <a:latin typeface="Segoe UI" pitchFamily="34" charset="0"/>
              <a:ea typeface="Segoe UI" pitchFamily="34" charset="0"/>
              <a:cs typeface="Segoe UI" pitchFamily="34" charset="0"/>
            </a:endParaRPr>
          </a:p>
          <a:p>
            <a:pPr algn="ctr" defTabSz="914363" fontAlgn="auto">
              <a:lnSpc>
                <a:spcPct val="80000"/>
              </a:lnSpc>
              <a:spcBef>
                <a:spcPts val="0"/>
              </a:spcBef>
              <a:spcAft>
                <a:spcPts val="0"/>
              </a:spcAft>
            </a:pPr>
            <a:endParaRPr lang="en-US" sz="2400" dirty="0" smtClean="0">
              <a:solidFill>
                <a:prstClr val="white"/>
              </a:solidFill>
              <a:latin typeface="Segoe UI" pitchFamily="34" charset="0"/>
              <a:ea typeface="Segoe UI" pitchFamily="34" charset="0"/>
              <a:cs typeface="Segoe UI" pitchFamily="34" charset="0"/>
            </a:endParaRPr>
          </a:p>
        </p:txBody>
      </p:sp>
      <p:grpSp>
        <p:nvGrpSpPr>
          <p:cNvPr id="47" name="Group 46"/>
          <p:cNvGrpSpPr/>
          <p:nvPr/>
        </p:nvGrpSpPr>
        <p:grpSpPr>
          <a:xfrm>
            <a:off x="6675609" y="3089301"/>
            <a:ext cx="1907631" cy="2796642"/>
            <a:chOff x="1077238" y="1465545"/>
            <a:chExt cx="1277656" cy="4396629"/>
          </a:xfrm>
          <a:solidFill>
            <a:schemeClr val="accent4">
              <a:lumMod val="75000"/>
            </a:schemeClr>
          </a:solidFill>
        </p:grpSpPr>
        <p:grpSp>
          <p:nvGrpSpPr>
            <p:cNvPr id="104" name="Group 103"/>
            <p:cNvGrpSpPr/>
            <p:nvPr/>
          </p:nvGrpSpPr>
          <p:grpSpPr>
            <a:xfrm>
              <a:off x="1077238" y="1465545"/>
              <a:ext cx="225469" cy="4396629"/>
              <a:chOff x="1077238" y="1465545"/>
              <a:chExt cx="225469" cy="4396629"/>
            </a:xfrm>
            <a:grpFill/>
          </p:grpSpPr>
          <p:sp>
            <p:nvSpPr>
              <p:cNvPr id="149" name="Rectangle 148"/>
              <p:cNvSpPr/>
              <p:nvPr/>
            </p:nvSpPr>
            <p:spPr>
              <a:xfrm>
                <a:off x="1077238" y="1465545"/>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1077238" y="1909522"/>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077238" y="2353499"/>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077238" y="2797476"/>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077238" y="3241453"/>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1077238" y="3685430"/>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077238" y="4129407"/>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1077238" y="4573384"/>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1077238" y="5017361"/>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1077238" y="5461341"/>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340285" y="1465545"/>
              <a:ext cx="225469" cy="4396629"/>
              <a:chOff x="1427966" y="1465545"/>
              <a:chExt cx="225469" cy="4396629"/>
            </a:xfrm>
            <a:grpFill/>
          </p:grpSpPr>
          <p:sp>
            <p:nvSpPr>
              <p:cNvPr id="139" name="Rectangle 138"/>
              <p:cNvSpPr/>
              <p:nvPr/>
            </p:nvSpPr>
            <p:spPr>
              <a:xfrm>
                <a:off x="1427966" y="1465545"/>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427966" y="1909522"/>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1427966" y="2353499"/>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427966" y="2797476"/>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1427966" y="3241453"/>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427966" y="3685430"/>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1427966" y="4129407"/>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1427966" y="4573384"/>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427966" y="5017361"/>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1427966" y="5461341"/>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1603332" y="1465545"/>
              <a:ext cx="225469" cy="4396629"/>
              <a:chOff x="1077238" y="1465545"/>
              <a:chExt cx="225469" cy="4396629"/>
            </a:xfrm>
            <a:grpFill/>
          </p:grpSpPr>
          <p:sp>
            <p:nvSpPr>
              <p:cNvPr id="129" name="Rectangle 128"/>
              <p:cNvSpPr/>
              <p:nvPr/>
            </p:nvSpPr>
            <p:spPr>
              <a:xfrm>
                <a:off x="1077238" y="1465545"/>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077238" y="1909522"/>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1077238" y="2353499"/>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077238" y="2797476"/>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1077238" y="3241453"/>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1077238" y="3685430"/>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1077238" y="4129407"/>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1077238" y="4573384"/>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1077238" y="5017361"/>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1077238" y="5461341"/>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1866379" y="1465545"/>
              <a:ext cx="225469" cy="4396629"/>
              <a:chOff x="1077238" y="1465545"/>
              <a:chExt cx="225469" cy="4396629"/>
            </a:xfrm>
            <a:grpFill/>
          </p:grpSpPr>
          <p:sp>
            <p:nvSpPr>
              <p:cNvPr id="119" name="Rectangle 118"/>
              <p:cNvSpPr/>
              <p:nvPr/>
            </p:nvSpPr>
            <p:spPr>
              <a:xfrm>
                <a:off x="1077238" y="1465545"/>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1077238" y="1909522"/>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1077238" y="2353499"/>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1077238" y="2797476"/>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1077238" y="3241453"/>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1077238" y="3685430"/>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1077238" y="4129407"/>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077238" y="4573384"/>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1077238" y="5017361"/>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1077238" y="5461341"/>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2129425" y="1465545"/>
              <a:ext cx="225469" cy="4396629"/>
              <a:chOff x="1077238" y="1465545"/>
              <a:chExt cx="225469" cy="4396629"/>
            </a:xfrm>
            <a:grpFill/>
          </p:grpSpPr>
          <p:sp>
            <p:nvSpPr>
              <p:cNvPr id="109" name="Rectangle 108"/>
              <p:cNvSpPr/>
              <p:nvPr/>
            </p:nvSpPr>
            <p:spPr>
              <a:xfrm>
                <a:off x="1077238" y="1465545"/>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077238" y="1909522"/>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077238" y="2353499"/>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077238" y="2797476"/>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077238" y="3241453"/>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077238" y="3685430"/>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077238" y="4129407"/>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1077238" y="4573384"/>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1077238" y="5017361"/>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1077238" y="5461341"/>
                <a:ext cx="225469" cy="40083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69" name="Curved Connector 168"/>
          <p:cNvCxnSpPr/>
          <p:nvPr/>
        </p:nvCxnSpPr>
        <p:spPr>
          <a:xfrm>
            <a:off x="8675370" y="3966575"/>
            <a:ext cx="1223010" cy="10700"/>
          </a:xfrm>
          <a:prstGeom prst="curvedConnector3">
            <a:avLst>
              <a:gd name="adj1" fmla="val 50000"/>
            </a:avLst>
          </a:prstGeom>
          <a:ln w="152400">
            <a:solidFill>
              <a:srgbClr val="00FF00"/>
            </a:solidFill>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9" name="Slide Number Placeholder 3"/>
          <p:cNvSpPr txBox="1">
            <a:spLocks/>
          </p:cNvSpPr>
          <p:nvPr/>
        </p:nvSpPr>
        <p:spPr>
          <a:xfrm>
            <a:off x="11692889" y="6492875"/>
            <a:ext cx="49593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r>
              <a:rPr lang="en-US" sz="1400" smtClean="0">
                <a:solidFill>
                  <a:schemeClr val="bg1"/>
                </a:solidFill>
              </a:rPr>
              <a:t> </a:t>
            </a:r>
            <a:fld id="{40E23B03-6AFE-40A9-BC2C-E89E0B2C5091}" type="slidenum">
              <a:rPr lang="en-US" sz="1400" smtClean="0">
                <a:solidFill>
                  <a:schemeClr val="bg1"/>
                </a:solidFill>
              </a:rPr>
              <a:pPr algn="r"/>
              <a:t>5</a:t>
            </a:fld>
            <a:endParaRPr lang="en-US" sz="1400" dirty="0">
              <a:solidFill>
                <a:schemeClr val="bg1"/>
              </a:solidFill>
            </a:endParaRPr>
          </a:p>
        </p:txBody>
      </p:sp>
      <p:grpSp>
        <p:nvGrpSpPr>
          <p:cNvPr id="4" name="Group 3"/>
          <p:cNvGrpSpPr/>
          <p:nvPr/>
        </p:nvGrpSpPr>
        <p:grpSpPr>
          <a:xfrm>
            <a:off x="6675607" y="3089301"/>
            <a:ext cx="1907636" cy="2751606"/>
            <a:chOff x="6675607" y="6318482"/>
            <a:chExt cx="1907636" cy="2751606"/>
          </a:xfrm>
        </p:grpSpPr>
        <p:grpSp>
          <p:nvGrpSpPr>
            <p:cNvPr id="3" name="Group 2"/>
            <p:cNvGrpSpPr/>
            <p:nvPr/>
          </p:nvGrpSpPr>
          <p:grpSpPr>
            <a:xfrm>
              <a:off x="6675607" y="6318482"/>
              <a:ext cx="336643" cy="2751606"/>
              <a:chOff x="6209617" y="6318482"/>
              <a:chExt cx="336643" cy="2751606"/>
            </a:xfrm>
          </p:grpSpPr>
          <p:sp>
            <p:nvSpPr>
              <p:cNvPr id="160" name="Circular Arrow 159"/>
              <p:cNvSpPr/>
              <p:nvPr/>
            </p:nvSpPr>
            <p:spPr>
              <a:xfrm>
                <a:off x="6209617" y="6318482"/>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Circular Arrow 160"/>
              <p:cNvSpPr/>
              <p:nvPr/>
            </p:nvSpPr>
            <p:spPr>
              <a:xfrm>
                <a:off x="6209617" y="6600891"/>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Circular Arrow 161"/>
              <p:cNvSpPr/>
              <p:nvPr/>
            </p:nvSpPr>
            <p:spPr>
              <a:xfrm>
                <a:off x="6209617" y="6883300"/>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Circular Arrow 162"/>
              <p:cNvSpPr/>
              <p:nvPr/>
            </p:nvSpPr>
            <p:spPr>
              <a:xfrm>
                <a:off x="6209617" y="7165709"/>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Circular Arrow 163"/>
              <p:cNvSpPr/>
              <p:nvPr/>
            </p:nvSpPr>
            <p:spPr>
              <a:xfrm>
                <a:off x="6209617" y="7448118"/>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Circular Arrow 164"/>
              <p:cNvSpPr/>
              <p:nvPr/>
            </p:nvSpPr>
            <p:spPr>
              <a:xfrm>
                <a:off x="6209617" y="7730527"/>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Circular Arrow 165"/>
              <p:cNvSpPr/>
              <p:nvPr/>
            </p:nvSpPr>
            <p:spPr>
              <a:xfrm>
                <a:off x="6209617" y="8012936"/>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Circular Arrow 166"/>
              <p:cNvSpPr/>
              <p:nvPr/>
            </p:nvSpPr>
            <p:spPr>
              <a:xfrm>
                <a:off x="6209617" y="8295345"/>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Circular Arrow 167"/>
              <p:cNvSpPr/>
              <p:nvPr/>
            </p:nvSpPr>
            <p:spPr>
              <a:xfrm>
                <a:off x="6209617" y="8577754"/>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Circular Arrow 169"/>
              <p:cNvSpPr/>
              <p:nvPr/>
            </p:nvSpPr>
            <p:spPr>
              <a:xfrm>
                <a:off x="6209617" y="8860159"/>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1" name="Group 170"/>
            <p:cNvGrpSpPr/>
            <p:nvPr/>
          </p:nvGrpSpPr>
          <p:grpSpPr>
            <a:xfrm>
              <a:off x="7068355" y="6318482"/>
              <a:ext cx="336643" cy="2751606"/>
              <a:chOff x="6209617" y="6318482"/>
              <a:chExt cx="336643" cy="2751606"/>
            </a:xfrm>
          </p:grpSpPr>
          <p:sp>
            <p:nvSpPr>
              <p:cNvPr id="172" name="Circular Arrow 171"/>
              <p:cNvSpPr/>
              <p:nvPr/>
            </p:nvSpPr>
            <p:spPr>
              <a:xfrm>
                <a:off x="6209617" y="6318482"/>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Circular Arrow 172"/>
              <p:cNvSpPr/>
              <p:nvPr/>
            </p:nvSpPr>
            <p:spPr>
              <a:xfrm>
                <a:off x="6209617" y="6600891"/>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Circular Arrow 173"/>
              <p:cNvSpPr/>
              <p:nvPr/>
            </p:nvSpPr>
            <p:spPr>
              <a:xfrm>
                <a:off x="6209617" y="6883300"/>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Circular Arrow 174"/>
              <p:cNvSpPr/>
              <p:nvPr/>
            </p:nvSpPr>
            <p:spPr>
              <a:xfrm>
                <a:off x="6209617" y="7165709"/>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Circular Arrow 175"/>
              <p:cNvSpPr/>
              <p:nvPr/>
            </p:nvSpPr>
            <p:spPr>
              <a:xfrm>
                <a:off x="6209617" y="7448118"/>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Circular Arrow 176"/>
              <p:cNvSpPr/>
              <p:nvPr/>
            </p:nvSpPr>
            <p:spPr>
              <a:xfrm>
                <a:off x="6209617" y="7730527"/>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Circular Arrow 177"/>
              <p:cNvSpPr/>
              <p:nvPr/>
            </p:nvSpPr>
            <p:spPr>
              <a:xfrm>
                <a:off x="6209617" y="8012936"/>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Circular Arrow 178"/>
              <p:cNvSpPr/>
              <p:nvPr/>
            </p:nvSpPr>
            <p:spPr>
              <a:xfrm>
                <a:off x="6209617" y="8295345"/>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Circular Arrow 179"/>
              <p:cNvSpPr/>
              <p:nvPr/>
            </p:nvSpPr>
            <p:spPr>
              <a:xfrm>
                <a:off x="6209617" y="8577754"/>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Circular Arrow 180"/>
              <p:cNvSpPr/>
              <p:nvPr/>
            </p:nvSpPr>
            <p:spPr>
              <a:xfrm>
                <a:off x="6209617" y="8860159"/>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2" name="Group 181"/>
            <p:cNvGrpSpPr/>
            <p:nvPr/>
          </p:nvGrpSpPr>
          <p:grpSpPr>
            <a:xfrm>
              <a:off x="7461103" y="6318482"/>
              <a:ext cx="336643" cy="2751606"/>
              <a:chOff x="6209617" y="6318482"/>
              <a:chExt cx="336643" cy="2751606"/>
            </a:xfrm>
          </p:grpSpPr>
          <p:sp>
            <p:nvSpPr>
              <p:cNvPr id="183" name="Circular Arrow 182"/>
              <p:cNvSpPr/>
              <p:nvPr/>
            </p:nvSpPr>
            <p:spPr>
              <a:xfrm>
                <a:off x="6209617" y="6318482"/>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Circular Arrow 183"/>
              <p:cNvSpPr/>
              <p:nvPr/>
            </p:nvSpPr>
            <p:spPr>
              <a:xfrm>
                <a:off x="6209617" y="6600891"/>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Circular Arrow 184"/>
              <p:cNvSpPr/>
              <p:nvPr/>
            </p:nvSpPr>
            <p:spPr>
              <a:xfrm>
                <a:off x="6209617" y="6883300"/>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Circular Arrow 185"/>
              <p:cNvSpPr/>
              <p:nvPr/>
            </p:nvSpPr>
            <p:spPr>
              <a:xfrm>
                <a:off x="6209617" y="7165709"/>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Circular Arrow 186"/>
              <p:cNvSpPr/>
              <p:nvPr/>
            </p:nvSpPr>
            <p:spPr>
              <a:xfrm>
                <a:off x="6209617" y="7448118"/>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Circular Arrow 187"/>
              <p:cNvSpPr/>
              <p:nvPr/>
            </p:nvSpPr>
            <p:spPr>
              <a:xfrm>
                <a:off x="6209617" y="7730527"/>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Circular Arrow 188"/>
              <p:cNvSpPr/>
              <p:nvPr/>
            </p:nvSpPr>
            <p:spPr>
              <a:xfrm>
                <a:off x="6209617" y="8012936"/>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Circular Arrow 189"/>
              <p:cNvSpPr/>
              <p:nvPr/>
            </p:nvSpPr>
            <p:spPr>
              <a:xfrm>
                <a:off x="6209617" y="8295345"/>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Circular Arrow 190"/>
              <p:cNvSpPr/>
              <p:nvPr/>
            </p:nvSpPr>
            <p:spPr>
              <a:xfrm>
                <a:off x="6209617" y="8577754"/>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Circular Arrow 191"/>
              <p:cNvSpPr/>
              <p:nvPr/>
            </p:nvSpPr>
            <p:spPr>
              <a:xfrm>
                <a:off x="6209617" y="8860159"/>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3" name="Group 192"/>
            <p:cNvGrpSpPr/>
            <p:nvPr/>
          </p:nvGrpSpPr>
          <p:grpSpPr>
            <a:xfrm>
              <a:off x="7853851" y="6318482"/>
              <a:ext cx="336643" cy="2751606"/>
              <a:chOff x="6209617" y="6318482"/>
              <a:chExt cx="336643" cy="2751606"/>
            </a:xfrm>
          </p:grpSpPr>
          <p:sp>
            <p:nvSpPr>
              <p:cNvPr id="194" name="Circular Arrow 193"/>
              <p:cNvSpPr/>
              <p:nvPr/>
            </p:nvSpPr>
            <p:spPr>
              <a:xfrm>
                <a:off x="6209617" y="6318482"/>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Circular Arrow 194"/>
              <p:cNvSpPr/>
              <p:nvPr/>
            </p:nvSpPr>
            <p:spPr>
              <a:xfrm>
                <a:off x="6209617" y="6600891"/>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Circular Arrow 195"/>
              <p:cNvSpPr/>
              <p:nvPr/>
            </p:nvSpPr>
            <p:spPr>
              <a:xfrm>
                <a:off x="6209617" y="6883300"/>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Circular Arrow 196"/>
              <p:cNvSpPr/>
              <p:nvPr/>
            </p:nvSpPr>
            <p:spPr>
              <a:xfrm>
                <a:off x="6209617" y="7165709"/>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Circular Arrow 197"/>
              <p:cNvSpPr/>
              <p:nvPr/>
            </p:nvSpPr>
            <p:spPr>
              <a:xfrm>
                <a:off x="6209617" y="7448118"/>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Circular Arrow 198"/>
              <p:cNvSpPr/>
              <p:nvPr/>
            </p:nvSpPr>
            <p:spPr>
              <a:xfrm>
                <a:off x="6209617" y="7730527"/>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Circular Arrow 199"/>
              <p:cNvSpPr/>
              <p:nvPr/>
            </p:nvSpPr>
            <p:spPr>
              <a:xfrm>
                <a:off x="6209617" y="8012936"/>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Circular Arrow 200"/>
              <p:cNvSpPr/>
              <p:nvPr/>
            </p:nvSpPr>
            <p:spPr>
              <a:xfrm>
                <a:off x="6209617" y="8295345"/>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Circular Arrow 201"/>
              <p:cNvSpPr/>
              <p:nvPr/>
            </p:nvSpPr>
            <p:spPr>
              <a:xfrm>
                <a:off x="6209617" y="8577754"/>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Circular Arrow 202"/>
              <p:cNvSpPr/>
              <p:nvPr/>
            </p:nvSpPr>
            <p:spPr>
              <a:xfrm>
                <a:off x="6209617" y="8860159"/>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 name="Group 203"/>
            <p:cNvGrpSpPr/>
            <p:nvPr/>
          </p:nvGrpSpPr>
          <p:grpSpPr>
            <a:xfrm>
              <a:off x="8246600" y="6318482"/>
              <a:ext cx="336643" cy="2751606"/>
              <a:chOff x="6209617" y="6318482"/>
              <a:chExt cx="336643" cy="2751606"/>
            </a:xfrm>
          </p:grpSpPr>
          <p:sp>
            <p:nvSpPr>
              <p:cNvPr id="205" name="Circular Arrow 204"/>
              <p:cNvSpPr/>
              <p:nvPr/>
            </p:nvSpPr>
            <p:spPr>
              <a:xfrm>
                <a:off x="6209617" y="6318482"/>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Circular Arrow 205"/>
              <p:cNvSpPr/>
              <p:nvPr/>
            </p:nvSpPr>
            <p:spPr>
              <a:xfrm>
                <a:off x="6209617" y="6600891"/>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Circular Arrow 206"/>
              <p:cNvSpPr/>
              <p:nvPr/>
            </p:nvSpPr>
            <p:spPr>
              <a:xfrm>
                <a:off x="6209617" y="6883300"/>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Circular Arrow 207"/>
              <p:cNvSpPr/>
              <p:nvPr/>
            </p:nvSpPr>
            <p:spPr>
              <a:xfrm>
                <a:off x="6209617" y="7165709"/>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Circular Arrow 208"/>
              <p:cNvSpPr/>
              <p:nvPr/>
            </p:nvSpPr>
            <p:spPr>
              <a:xfrm>
                <a:off x="6209617" y="7448118"/>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Circular Arrow 209"/>
              <p:cNvSpPr/>
              <p:nvPr/>
            </p:nvSpPr>
            <p:spPr>
              <a:xfrm>
                <a:off x="6209617" y="7730527"/>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Circular Arrow 210"/>
              <p:cNvSpPr/>
              <p:nvPr/>
            </p:nvSpPr>
            <p:spPr>
              <a:xfrm>
                <a:off x="6209617" y="8012936"/>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Circular Arrow 211"/>
              <p:cNvSpPr/>
              <p:nvPr/>
            </p:nvSpPr>
            <p:spPr>
              <a:xfrm>
                <a:off x="6209617" y="8295345"/>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Circular Arrow 212"/>
              <p:cNvSpPr/>
              <p:nvPr/>
            </p:nvSpPr>
            <p:spPr>
              <a:xfrm>
                <a:off x="6209617" y="8577754"/>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Circular Arrow 213"/>
              <p:cNvSpPr/>
              <p:nvPr/>
            </p:nvSpPr>
            <p:spPr>
              <a:xfrm>
                <a:off x="6209617" y="8860159"/>
                <a:ext cx="336643" cy="209929"/>
              </a:xfrm>
              <a:prstGeom prst="circularArrow">
                <a:avLst>
                  <a:gd name="adj1" fmla="val 10899"/>
                  <a:gd name="adj2" fmla="val 2281127"/>
                  <a:gd name="adj3" fmla="val 6381728"/>
                  <a:gd name="adj4" fmla="val 10800000"/>
                  <a:gd name="adj5" fmla="val 20413"/>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422790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169"/>
                                        </p:tgtEl>
                                        <p:attrNameLst>
                                          <p:attrName>style.visibility</p:attrName>
                                        </p:attrNameLst>
                                      </p:cBhvr>
                                      <p:to>
                                        <p:strVal val="visible"/>
                                      </p:to>
                                    </p:set>
                                    <p:animEffect transition="in" filter="fade">
                                      <p:cBhvr>
                                        <p:cTn id="41"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4"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Let’s Talk About Relevant Design Patterns</a:t>
            </a:r>
            <a:endParaRPr lang="en-US" dirty="0"/>
          </a:p>
        </p:txBody>
      </p:sp>
      <p:sp>
        <p:nvSpPr>
          <p:cNvPr id="4" name="Rounded Rectangle 3"/>
          <p:cNvSpPr/>
          <p:nvPr/>
        </p:nvSpPr>
        <p:spPr bwMode="auto">
          <a:xfrm>
            <a:off x="9224010" y="1440181"/>
            <a:ext cx="2743200" cy="5063489"/>
          </a:xfrm>
          <a:prstGeom prst="roundRect">
            <a:avLst/>
          </a:prstGeom>
          <a:solidFill>
            <a:srgbClr val="7030A0">
              <a:alpha val="30196"/>
            </a:srgb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defTabSz="914363" fontAlgn="auto">
              <a:spcBef>
                <a:spcPts val="0"/>
              </a:spcBef>
              <a:spcAft>
                <a:spcPts val="0"/>
              </a:spcAft>
            </a:pPr>
            <a:r>
              <a:rPr lang="en-US" sz="3200" dirty="0">
                <a:solidFill>
                  <a:prstClr val="white"/>
                </a:solidFill>
                <a:latin typeface="Segoe UI" pitchFamily="34" charset="0"/>
                <a:ea typeface="Segoe UI" pitchFamily="34" charset="0"/>
                <a:cs typeface="Segoe UI" pitchFamily="34" charset="0"/>
              </a:rPr>
              <a:t>The Backend Need:</a:t>
            </a:r>
          </a:p>
          <a:p>
            <a:pPr algn="ctr" defTabSz="914363" fontAlgn="auto">
              <a:spcBef>
                <a:spcPts val="0"/>
              </a:spcBef>
              <a:spcAft>
                <a:spcPts val="0"/>
              </a:spcAft>
            </a:pPr>
            <a:endParaRPr lang="en-US" sz="3200" dirty="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pPr>
            <a:endParaRPr lang="en-US" sz="2400" dirty="0" smtClean="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pPr>
            <a:endParaRPr lang="en-US" sz="2400" dirty="0" smtClean="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pPr>
            <a:r>
              <a:rPr lang="en-US" sz="2400" dirty="0" smtClean="0">
                <a:solidFill>
                  <a:prstClr val="white"/>
                </a:solidFill>
                <a:latin typeface="Segoe UI" pitchFamily="34" charset="0"/>
                <a:ea typeface="Segoe UI" pitchFamily="34" charset="0"/>
                <a:cs typeface="Segoe UI" pitchFamily="34" charset="0"/>
              </a:rPr>
              <a:t>Run 1 </a:t>
            </a:r>
            <a:r>
              <a:rPr lang="en-US" sz="2400" dirty="0">
                <a:solidFill>
                  <a:prstClr val="white"/>
                </a:solidFill>
                <a:latin typeface="Segoe UI" pitchFamily="34" charset="0"/>
                <a:ea typeface="Segoe UI" pitchFamily="34" charset="0"/>
                <a:cs typeface="Segoe UI" pitchFamily="34" charset="0"/>
              </a:rPr>
              <a:t>million </a:t>
            </a:r>
            <a:r>
              <a:rPr lang="en-US" sz="2400" dirty="0" smtClean="0">
                <a:solidFill>
                  <a:prstClr val="white"/>
                </a:solidFill>
                <a:latin typeface="Segoe UI" pitchFamily="34" charset="0"/>
                <a:ea typeface="Segoe UI" pitchFamily="34" charset="0"/>
                <a:cs typeface="Segoe UI" pitchFamily="34" charset="0"/>
              </a:rPr>
              <a:t>updates, </a:t>
            </a:r>
            <a:r>
              <a:rPr lang="en-US" sz="2400" dirty="0">
                <a:solidFill>
                  <a:prstClr val="white"/>
                </a:solidFill>
                <a:latin typeface="Segoe UI" pitchFamily="34" charset="0"/>
                <a:ea typeface="Segoe UI" pitchFamily="34" charset="0"/>
                <a:cs typeface="Segoe UI" pitchFamily="34" charset="0"/>
              </a:rPr>
              <a:t>daily</a:t>
            </a:r>
          </a:p>
          <a:p>
            <a:pPr algn="ctr" defTabSz="914363" fontAlgn="auto">
              <a:spcBef>
                <a:spcPts val="0"/>
              </a:spcBef>
              <a:spcAft>
                <a:spcPts val="0"/>
              </a:spcAft>
            </a:pPr>
            <a:r>
              <a:rPr lang="en-US" sz="2400" dirty="0">
                <a:solidFill>
                  <a:prstClr val="white"/>
                </a:solidFill>
                <a:latin typeface="Segoe UI" pitchFamily="34" charset="0"/>
                <a:ea typeface="Segoe UI" pitchFamily="34" charset="0"/>
                <a:cs typeface="Segoe UI" pitchFamily="34" charset="0"/>
              </a:rPr>
              <a:t>(that’s right, </a:t>
            </a:r>
            <a:endParaRPr lang="en-US" sz="2400" dirty="0" smtClean="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pPr>
            <a:r>
              <a:rPr lang="en-US" sz="2400" dirty="0" smtClean="0">
                <a:solidFill>
                  <a:prstClr val="white"/>
                </a:solidFill>
                <a:latin typeface="Segoe UI" pitchFamily="34" charset="0"/>
                <a:ea typeface="Segoe UI" pitchFamily="34" charset="0"/>
                <a:cs typeface="Segoe UI" pitchFamily="34" charset="0"/>
              </a:rPr>
              <a:t>daily </a:t>
            </a:r>
            <a:r>
              <a:rPr lang="en-US" sz="2400" dirty="0">
                <a:solidFill>
                  <a:prstClr val="white"/>
                </a:solidFill>
                <a:latin typeface="Segoe UI" pitchFamily="34" charset="0"/>
                <a:ea typeface="Segoe UI" pitchFamily="34" charset="0"/>
                <a:cs typeface="Segoe UI" pitchFamily="34" charset="0"/>
              </a:rPr>
              <a:t>!)</a:t>
            </a:r>
          </a:p>
        </p:txBody>
      </p:sp>
      <p:sp>
        <p:nvSpPr>
          <p:cNvPr id="5" name="Rounded Rectangle 4"/>
          <p:cNvSpPr/>
          <p:nvPr/>
        </p:nvSpPr>
        <p:spPr bwMode="auto">
          <a:xfrm>
            <a:off x="258754" y="2589560"/>
            <a:ext cx="1992956" cy="2764730"/>
          </a:xfrm>
          <a:prstGeom prst="roundRect">
            <a:avLst/>
          </a:prstGeom>
          <a:solidFill>
            <a:srgbClr val="7030A0">
              <a:alpha val="30196"/>
            </a:srgb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anchor="ctr" anchorCtr="0"/>
          <a:lstStyle/>
          <a:p>
            <a:pPr algn="ctr" defTabSz="914363" fontAlgn="auto">
              <a:spcBef>
                <a:spcPts val="0"/>
              </a:spcBef>
              <a:spcAft>
                <a:spcPts val="0"/>
              </a:spcAft>
              <a:defRPr/>
            </a:pPr>
            <a:r>
              <a:rPr lang="en-US" sz="3200" dirty="0" smtClean="0">
                <a:solidFill>
                  <a:prstClr val="white"/>
                </a:solidFill>
                <a:latin typeface="Segoe UI" pitchFamily="34" charset="0"/>
                <a:ea typeface="Segoe UI" pitchFamily="34" charset="0"/>
                <a:cs typeface="Segoe UI" pitchFamily="34" charset="0"/>
              </a:rPr>
              <a:t>The App:</a:t>
            </a:r>
          </a:p>
          <a:p>
            <a:pPr algn="ctr" defTabSz="914363" fontAlgn="auto">
              <a:spcBef>
                <a:spcPts val="0"/>
              </a:spcBef>
              <a:spcAft>
                <a:spcPts val="0"/>
              </a:spcAft>
              <a:defRPr/>
            </a:pPr>
            <a:endParaRPr lang="en-US" sz="1400" dirty="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defRPr/>
            </a:pPr>
            <a:endParaRPr lang="en-US" sz="2400" dirty="0" smtClean="0">
              <a:solidFill>
                <a:prstClr val="white"/>
              </a:solidFill>
              <a:latin typeface="Segoe UI" pitchFamily="34" charset="0"/>
              <a:ea typeface="Segoe UI" pitchFamily="34" charset="0"/>
              <a:cs typeface="Segoe UI" pitchFamily="34" charset="0"/>
            </a:endParaRPr>
          </a:p>
          <a:p>
            <a:pPr algn="ctr" defTabSz="914363" fontAlgn="auto">
              <a:spcBef>
                <a:spcPts val="0"/>
              </a:spcBef>
              <a:spcAft>
                <a:spcPts val="0"/>
              </a:spcAft>
              <a:defRPr/>
            </a:pPr>
            <a:r>
              <a:rPr lang="en-US" sz="2400" dirty="0" smtClean="0">
                <a:solidFill>
                  <a:prstClr val="white"/>
                </a:solidFill>
                <a:latin typeface="Segoe UI" pitchFamily="34" charset="0"/>
                <a:ea typeface="Segoe UI" pitchFamily="34" charset="0"/>
                <a:cs typeface="Segoe UI" pitchFamily="34" charset="0"/>
              </a:rPr>
              <a:t>Friend Related Status or Data</a:t>
            </a:r>
            <a:endParaRPr lang="en-US" sz="2400" dirty="0">
              <a:solidFill>
                <a:prstClr val="white"/>
              </a:solidFill>
              <a:latin typeface="Segoe UI" pitchFamily="34" charset="0"/>
              <a:ea typeface="Segoe UI" pitchFamily="34" charset="0"/>
              <a:cs typeface="Segoe UI" pitchFamily="34" charset="0"/>
            </a:endParaRPr>
          </a:p>
        </p:txBody>
      </p:sp>
      <p:cxnSp>
        <p:nvCxnSpPr>
          <p:cNvPr id="6" name="Curved Connector 5"/>
          <p:cNvCxnSpPr>
            <a:stCxn id="5" idx="3"/>
            <a:endCxn id="4" idx="1"/>
          </p:cNvCxnSpPr>
          <p:nvPr/>
        </p:nvCxnSpPr>
        <p:spPr>
          <a:xfrm>
            <a:off x="2251710" y="3971925"/>
            <a:ext cx="6972300" cy="1"/>
          </a:xfrm>
          <a:prstGeom prst="curvedConnector3">
            <a:avLst>
              <a:gd name="adj1" fmla="val 50000"/>
            </a:avLst>
          </a:prstGeom>
          <a:ln w="152400">
            <a:solidFill>
              <a:srgbClr val="00FF00"/>
            </a:solidFill>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56123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Devices All Talking to the Cloud</a:t>
            </a:r>
            <a:endParaRPr lang="en-US" dirty="0"/>
          </a:p>
        </p:txBody>
      </p:sp>
      <p:sp>
        <p:nvSpPr>
          <p:cNvPr id="4" name="Slide Number Placeholder 3"/>
          <p:cNvSpPr txBox="1">
            <a:spLocks/>
          </p:cNvSpPr>
          <p:nvPr/>
        </p:nvSpPr>
        <p:spPr>
          <a:xfrm>
            <a:off x="11692889" y="6492875"/>
            <a:ext cx="49593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r>
              <a:rPr lang="en-US" sz="1400" smtClean="0">
                <a:solidFill>
                  <a:schemeClr val="bg1"/>
                </a:solidFill>
              </a:rPr>
              <a:t> </a:t>
            </a:r>
            <a:fld id="{40E23B03-6AFE-40A9-BC2C-E89E0B2C5091}" type="slidenum">
              <a:rPr lang="en-US" sz="1400" smtClean="0">
                <a:solidFill>
                  <a:schemeClr val="bg1"/>
                </a:solidFill>
              </a:rPr>
              <a:pPr algn="r"/>
              <a:t>7</a:t>
            </a:fld>
            <a:endParaRPr lang="en-US" sz="1400" dirty="0">
              <a:solidFill>
                <a:schemeClr val="bg1"/>
              </a:solidFill>
            </a:endParaRPr>
          </a:p>
        </p:txBody>
      </p:sp>
      <p:sp>
        <p:nvSpPr>
          <p:cNvPr id="5" name="Rectangle 4"/>
          <p:cNvSpPr/>
          <p:nvPr/>
        </p:nvSpPr>
        <p:spPr>
          <a:xfrm>
            <a:off x="382775" y="1588778"/>
            <a:ext cx="5369301" cy="2114541"/>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t>If </a:t>
            </a:r>
            <a:r>
              <a:rPr lang="en-US" sz="4000" dirty="0"/>
              <a:t>the app you are creating is successful, how will you scale</a:t>
            </a:r>
            <a:r>
              <a:rPr lang="en-US" sz="4000" dirty="0" smtClean="0"/>
              <a:t>?</a:t>
            </a:r>
            <a:endParaRPr lang="en-US" sz="4000" dirty="0"/>
          </a:p>
        </p:txBody>
      </p:sp>
      <p:sp>
        <p:nvSpPr>
          <p:cNvPr id="6" name="Rectangle 5"/>
          <p:cNvSpPr/>
          <p:nvPr/>
        </p:nvSpPr>
        <p:spPr>
          <a:xfrm>
            <a:off x="382775" y="3703319"/>
            <a:ext cx="5369301" cy="2446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1313" indent="-341313" eaLnBrk="0" hangingPunct="0">
              <a:spcBef>
                <a:spcPct val="20000"/>
              </a:spcBef>
              <a:buSzPct val="80000"/>
              <a:buBlip>
                <a:blip r:embed="rId2"/>
              </a:buBlip>
            </a:pPr>
            <a:r>
              <a:rPr lang="en-US" sz="3200" dirty="0">
                <a:solidFill>
                  <a:prstClr val="white"/>
                </a:solidFill>
                <a:latin typeface="Calibri" pitchFamily="34" charset="0"/>
              </a:rPr>
              <a:t>Database, document storage, </a:t>
            </a:r>
            <a:r>
              <a:rPr lang="en-US" sz="3200" dirty="0" err="1">
                <a:solidFill>
                  <a:prstClr val="white"/>
                </a:solidFill>
                <a:latin typeface="Calibri" pitchFamily="34" charset="0"/>
              </a:rPr>
              <a:t>async</a:t>
            </a:r>
            <a:r>
              <a:rPr lang="en-US" sz="3200" dirty="0">
                <a:solidFill>
                  <a:prstClr val="white"/>
                </a:solidFill>
                <a:latin typeface="Calibri" pitchFamily="34" charset="0"/>
              </a:rPr>
              <a:t> coding practices</a:t>
            </a:r>
          </a:p>
          <a:p>
            <a:pPr marL="341313" indent="-341313" eaLnBrk="0" hangingPunct="0">
              <a:spcBef>
                <a:spcPct val="20000"/>
              </a:spcBef>
              <a:buSzPct val="80000"/>
              <a:buBlip>
                <a:blip r:embed="rId2"/>
              </a:buBlip>
            </a:pPr>
            <a:r>
              <a:rPr lang="en-US" sz="3200" dirty="0">
                <a:solidFill>
                  <a:prstClr val="white"/>
                </a:solidFill>
                <a:latin typeface="Calibri" pitchFamily="34" charset="0"/>
              </a:rPr>
              <a:t>Nearly unlimited access to more compute power when needed</a:t>
            </a:r>
          </a:p>
        </p:txBody>
      </p:sp>
      <p:sp>
        <p:nvSpPr>
          <p:cNvPr id="7" name="Rectangle 6"/>
          <p:cNvSpPr/>
          <p:nvPr/>
        </p:nvSpPr>
        <p:spPr>
          <a:xfrm>
            <a:off x="6436749" y="1588778"/>
            <a:ext cx="5369301" cy="2114541"/>
          </a:xfrm>
          <a:prstGeom prst="rect">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How quick do you want to get to market?</a:t>
            </a:r>
            <a:endParaRPr lang="en-US" sz="4000" b="1" dirty="0"/>
          </a:p>
        </p:txBody>
      </p:sp>
      <p:sp>
        <p:nvSpPr>
          <p:cNvPr id="8" name="Rectangle 7"/>
          <p:cNvSpPr/>
          <p:nvPr/>
        </p:nvSpPr>
        <p:spPr>
          <a:xfrm>
            <a:off x="6436749" y="3703319"/>
            <a:ext cx="5369301" cy="2446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1313" indent="-341313" eaLnBrk="0" hangingPunct="0">
              <a:spcBef>
                <a:spcPct val="20000"/>
              </a:spcBef>
              <a:buSzPct val="80000"/>
              <a:buBlip>
                <a:blip r:embed="rId2"/>
              </a:buBlip>
            </a:pPr>
            <a:r>
              <a:rPr lang="en-US" sz="3200" dirty="0">
                <a:solidFill>
                  <a:prstClr val="white"/>
                </a:solidFill>
                <a:latin typeface="Calibri" pitchFamily="34" charset="0"/>
              </a:rPr>
              <a:t>Do you want to spend more money on IT staff to manage servers or spend more on developers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7416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flipV="1">
            <a:off x="2817812" y="2870802"/>
            <a:ext cx="6553200" cy="1068196"/>
            <a:chOff x="2800350" y="2779903"/>
            <a:chExt cx="6553200" cy="1068196"/>
          </a:xfrm>
        </p:grpSpPr>
        <p:cxnSp>
          <p:nvCxnSpPr>
            <p:cNvPr id="43" name="Straight Connector 42"/>
            <p:cNvCxnSpPr/>
            <p:nvPr/>
          </p:nvCxnSpPr>
          <p:spPr>
            <a:xfrm rot="5400000">
              <a:off x="5820394" y="3050330"/>
              <a:ext cx="542441" cy="1588"/>
            </a:xfrm>
            <a:prstGeom prst="line">
              <a:avLst/>
            </a:prstGeom>
            <a:noFill/>
            <a:ln w="38100" cap="flat">
              <a:gradFill>
                <a:gsLst>
                  <a:gs pos="0">
                    <a:srgbClr val="FFFFFF"/>
                  </a:gs>
                  <a:gs pos="50000">
                    <a:srgbClr val="FFFFFF">
                      <a:alpha val="25000"/>
                    </a:srgbClr>
                  </a:gs>
                  <a:gs pos="100000">
                    <a:srgbClr val="FFFFFF">
                      <a:alpha val="0"/>
                    </a:srgbClr>
                  </a:gs>
                </a:gsLst>
                <a:lin ang="10800000" scaled="0"/>
              </a:gradFill>
              <a:prstDash val="solid"/>
              <a:miter lim="800000"/>
              <a:headEnd/>
              <a:tailEnd/>
            </a:ln>
            <a:effectLst>
              <a:outerShdw blurRad="63500" algn="ctr" rotWithShape="0">
                <a:srgbClr val="FFFFFF">
                  <a:alpha val="40000"/>
                </a:srgbClr>
              </a:outerShdw>
            </a:effectLst>
          </p:spPr>
        </p:cxnSp>
        <p:sp>
          <p:nvSpPr>
            <p:cNvPr id="42" name="Freeform 6"/>
            <p:cNvSpPr>
              <a:spLocks/>
            </p:cNvSpPr>
            <p:nvPr/>
          </p:nvSpPr>
          <p:spPr bwMode="auto">
            <a:xfrm>
              <a:off x="2800350" y="3138164"/>
              <a:ext cx="6553200" cy="709935"/>
            </a:xfrm>
            <a:custGeom>
              <a:avLst/>
              <a:gdLst/>
              <a:ahLst/>
              <a:cxnLst>
                <a:cxn ang="0">
                  <a:pos x="1092" y="302"/>
                </a:cxn>
                <a:cxn ang="0">
                  <a:pos x="0" y="302"/>
                </a:cxn>
              </a:cxnLst>
              <a:rect l="0" t="0" r="r" b="b"/>
              <a:pathLst>
                <a:path w="1092" h="302">
                  <a:moveTo>
                    <a:pt x="1092" y="302"/>
                  </a:moveTo>
                  <a:cubicBezTo>
                    <a:pt x="790" y="0"/>
                    <a:pt x="302" y="0"/>
                    <a:pt x="0" y="302"/>
                  </a:cubicBezTo>
                </a:path>
              </a:pathLst>
            </a:custGeom>
            <a:noFill/>
            <a:ln w="38100" cap="flat">
              <a:gradFill>
                <a:gsLst>
                  <a:gs pos="0">
                    <a:srgbClr val="FFFFFF"/>
                  </a:gs>
                  <a:gs pos="50000">
                    <a:srgbClr val="FFFFFF">
                      <a:alpha val="25000"/>
                    </a:srgbClr>
                  </a:gs>
                  <a:gs pos="100000">
                    <a:srgbClr val="FFFFFF">
                      <a:alpha val="0"/>
                    </a:srgbClr>
                  </a:gs>
                </a:gsLst>
                <a:lin ang="5400000" scaled="0"/>
              </a:gradFill>
              <a:prstDash val="solid"/>
              <a:miter lim="800000"/>
              <a:headEnd/>
              <a:tailEnd/>
            </a:ln>
            <a:effectLst>
              <a:outerShdw blurRad="63500" algn="ctr" rotWithShape="0">
                <a:srgbClr val="FFFFFF">
                  <a:alpha val="40000"/>
                </a:srgbClr>
              </a:outerShdw>
            </a:effectLst>
          </p:spPr>
          <p:txBody>
            <a:bodyPr/>
            <a:lstStyle/>
            <a:p>
              <a:pPr defTabSz="914363" fontAlgn="auto">
                <a:spcBef>
                  <a:spcPts val="0"/>
                </a:spcBef>
                <a:spcAft>
                  <a:spcPts val="0"/>
                </a:spcAft>
                <a:defRPr/>
              </a:pPr>
              <a:endParaRPr lang="en-US" dirty="0">
                <a:solidFill>
                  <a:prstClr val="black"/>
                </a:solidFill>
                <a:latin typeface="+mn-lt"/>
                <a:cs typeface="+mn-cs"/>
              </a:endParaRPr>
            </a:p>
          </p:txBody>
        </p:sp>
      </p:grpSp>
      <p:sp>
        <p:nvSpPr>
          <p:cNvPr id="2" name="Title 1"/>
          <p:cNvSpPr>
            <a:spLocks noGrp="1"/>
          </p:cNvSpPr>
          <p:nvPr>
            <p:ph type="title"/>
          </p:nvPr>
        </p:nvSpPr>
        <p:spPr/>
        <p:txBody>
          <a:bodyPr>
            <a:normAutofit/>
          </a:bodyPr>
          <a:lstStyle/>
          <a:p>
            <a:pPr eaLnBrk="1" fontAlgn="auto" hangingPunct="1">
              <a:spcAft>
                <a:spcPts val="0"/>
              </a:spcAft>
              <a:defRPr/>
            </a:pPr>
            <a:r>
              <a:rPr lang="en-US" dirty="0" smtClean="0"/>
              <a:t>S</a:t>
            </a:r>
            <a:r>
              <a:rPr dirty="0" smtClean="0"/>
              <a:t>o</a:t>
            </a:r>
            <a:r>
              <a:rPr lang="en-US" dirty="0" smtClean="0"/>
              <a:t>…. What is t</a:t>
            </a:r>
            <a:r>
              <a:rPr dirty="0" smtClean="0"/>
              <a:t>he Windows Azure Platform?</a:t>
            </a:r>
            <a:endParaRPr dirty="0"/>
          </a:p>
        </p:txBody>
      </p:sp>
      <p:pic>
        <p:nvPicPr>
          <p:cNvPr id="7183" name="Picture 5" descr="E:\RESOURCES\PPT Resources\RESOURCE DVD 35\Artwork_Imagery\Shapes\Arrows\Blue Gradient Collection\arrow 0 blue arrow double headed 1-6.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06850" y="1687006"/>
            <a:ext cx="738188" cy="641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7" name="Rectangle 56"/>
          <p:cNvSpPr/>
          <p:nvPr/>
        </p:nvSpPr>
        <p:spPr bwMode="invGray">
          <a:xfrm>
            <a:off x="-1" y="1039305"/>
            <a:ext cx="12188826" cy="1874804"/>
          </a:xfrm>
          <a:prstGeom prst="rect">
            <a:avLst/>
          </a:prstGeom>
          <a:gradFill>
            <a:gsLst>
              <a:gs pos="0">
                <a:srgbClr val="000000">
                  <a:alpha val="0"/>
                </a:srgbClr>
              </a:gs>
              <a:gs pos="50000">
                <a:srgbClr val="000000">
                  <a:alpha val="40000"/>
                </a:srgbClr>
              </a:gs>
              <a:gs pos="10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a:reflection blurRad="6350" stA="52000" endA="300" endPos="35000" dir="5400000" sy="-100000" algn="bl" rotWithShape="0"/>
          </a:effectLst>
        </p:spPr>
        <p:txBody>
          <a:bodyPr anchor="ctr"/>
          <a:lstStyle/>
          <a:p>
            <a:pPr algn="ctr" fontAlgn="auto">
              <a:spcBef>
                <a:spcPts val="0"/>
              </a:spcBef>
              <a:spcAft>
                <a:spcPts val="0"/>
              </a:spcAft>
              <a:defRPr/>
            </a:pPr>
            <a:endParaRPr lang="en-US" sz="1050" kern="0" dirty="0">
              <a:solidFill>
                <a:srgbClr val="000000"/>
              </a:solidFill>
              <a:latin typeface="+mn-lt"/>
              <a:cs typeface="+mn-cs"/>
            </a:endParaRPr>
          </a:p>
        </p:txBody>
      </p:sp>
      <p:sp>
        <p:nvSpPr>
          <p:cNvPr id="9" name="Rectangle 8"/>
          <p:cNvSpPr/>
          <p:nvPr/>
        </p:nvSpPr>
        <p:spPr bwMode="auto">
          <a:xfrm>
            <a:off x="599254" y="1039305"/>
            <a:ext cx="3781987" cy="1882350"/>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400" spc="-50" dirty="0">
              <a:gradFill>
                <a:gsLst>
                  <a:gs pos="0">
                    <a:srgbClr val="000000"/>
                  </a:gs>
                  <a:gs pos="100000">
                    <a:srgbClr val="000000"/>
                  </a:gs>
                </a:gsLst>
                <a:lin ang="5400000" scaled="0"/>
              </a:gradFill>
            </a:endParaRPr>
          </a:p>
        </p:txBody>
      </p:sp>
      <p:pic>
        <p:nvPicPr>
          <p:cNvPr id="7188" name="Picture 3" descr="D:\AA - Microsoft\Events DVD 35\DVD_ART35\Logos\Azure Services Platform\Windows Azure\Windows Azure logo bl.pn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3438" y="1231394"/>
            <a:ext cx="3313112" cy="5302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89" name="Picture 5" descr="E:\RESOURCES\PPT Resources\RESOURCE DVD 35\Artwork_Imagery\Icons - Illustrations\_XML ICONS\Binary Code document.png"/>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5700" y="2166431"/>
            <a:ext cx="177800" cy="381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90" name="Picture 8" descr="E:\RESOURCES\DVD_ART36\Artwork_Imagery\Icons - Illustrations\Innovation - ideas\binary code.pn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66825" y="2115631"/>
            <a:ext cx="134938"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91" name="Picture 8" descr="E:\RESOURCES\DVD_ART36\Artwork_Imagery\Icons - Illustrations\Innovation - ideas\binary code.pn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00150" y="2261681"/>
            <a:ext cx="1333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92" name="Picture 8" descr="E:\RESOURCES\DVD_ART36\Artwork_Imagery\Icons - Illustrations\Innovation - ideas\binary code.pn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66825" y="2120394"/>
            <a:ext cx="134938" cy="366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93" name="Picture 8" descr="E:\RESOURCES\DVD_ART36\Artwork_Imagery\Icons - Illustrations\Innovation - ideas\binary code.pn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00150" y="2120394"/>
            <a:ext cx="133350" cy="3667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194" name="TextBox 14"/>
          <p:cNvSpPr txBox="1">
            <a:spLocks noChangeArrowheads="1"/>
          </p:cNvSpPr>
          <p:nvPr/>
        </p:nvSpPr>
        <p:spPr bwMode="auto">
          <a:xfrm>
            <a:off x="882650" y="2487106"/>
            <a:ext cx="901700" cy="292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300" b="1">
                <a:solidFill>
                  <a:srgbClr val="FFFFFF"/>
                </a:solidFill>
                <a:latin typeface="Segoe" charset="0"/>
              </a:rPr>
              <a:t>Compute</a:t>
            </a:r>
          </a:p>
        </p:txBody>
      </p:sp>
      <p:pic>
        <p:nvPicPr>
          <p:cNvPr id="7195" name="Picture 2" descr="D:\Resource DVD 35\DVD_ART35\Artwork_Imagery\Icons - Illustrations\_WINDOWS SERVER ICONS\Media\Media 3.25 Floppy Disk.png"/>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92350" y="2180719"/>
            <a:ext cx="290513" cy="2873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196" name="TextBox 16"/>
          <p:cNvSpPr txBox="1">
            <a:spLocks noChangeArrowheads="1"/>
          </p:cNvSpPr>
          <p:nvPr/>
        </p:nvSpPr>
        <p:spPr bwMode="auto">
          <a:xfrm>
            <a:off x="2043113" y="2487106"/>
            <a:ext cx="788987" cy="292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300" b="1">
                <a:solidFill>
                  <a:srgbClr val="FFFFFF"/>
                </a:solidFill>
                <a:latin typeface="Segoe" charset="0"/>
              </a:rPr>
              <a:t>Storage</a:t>
            </a:r>
          </a:p>
        </p:txBody>
      </p:sp>
      <p:grpSp>
        <p:nvGrpSpPr>
          <p:cNvPr id="7197" name="Group 140"/>
          <p:cNvGrpSpPr>
            <a:grpSpLocks/>
          </p:cNvGrpSpPr>
          <p:nvPr/>
        </p:nvGrpSpPr>
        <p:grpSpPr bwMode="auto">
          <a:xfrm>
            <a:off x="3378200" y="2195006"/>
            <a:ext cx="665163" cy="292100"/>
            <a:chOff x="-289247" y="4042638"/>
            <a:chExt cx="1461130" cy="640000"/>
          </a:xfrm>
        </p:grpSpPr>
        <p:pic>
          <p:nvPicPr>
            <p:cNvPr id="7225" name="Picture 5" descr="C:\Work\Katmai Marketing\PAG_icon library\PAG_icon library\stocks line graph chart icon.png"/>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4721" y="4153310"/>
              <a:ext cx="517162" cy="52932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26" name="Picture 2" descr="C:\Work\Katmai Marketing\PAG_icon library\PAG_icon library\Database blue.png"/>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2440" y="4067460"/>
              <a:ext cx="511258" cy="61517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27" name="Picture 3" descr="C:\Work\Katmai Marketing\PAG_icon library\PAG_icon library\Security Threat Detected.pn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9247" y="4042638"/>
              <a:ext cx="548663" cy="62764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7198" name="TextBox 18"/>
          <p:cNvSpPr txBox="1">
            <a:spLocks noChangeArrowheads="1"/>
          </p:cNvSpPr>
          <p:nvPr/>
        </p:nvSpPr>
        <p:spPr bwMode="auto">
          <a:xfrm>
            <a:off x="2938463" y="2487106"/>
            <a:ext cx="1544637" cy="292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300" b="1">
                <a:solidFill>
                  <a:srgbClr val="FFFFFF"/>
                </a:solidFill>
                <a:latin typeface="Segoe" charset="0"/>
              </a:rPr>
              <a:t>Management</a:t>
            </a:r>
          </a:p>
        </p:txBody>
      </p:sp>
      <p:sp>
        <p:nvSpPr>
          <p:cNvPr id="8" name="Rectangle 7"/>
          <p:cNvSpPr/>
          <p:nvPr/>
        </p:nvSpPr>
        <p:spPr bwMode="auto">
          <a:xfrm>
            <a:off x="4381241" y="1039305"/>
            <a:ext cx="3781987" cy="1882350"/>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2400" spc="-50" dirty="0">
              <a:gradFill>
                <a:gsLst>
                  <a:gs pos="0">
                    <a:srgbClr val="000000"/>
                  </a:gs>
                  <a:gs pos="100000">
                    <a:srgbClr val="000000"/>
                  </a:gs>
                </a:gsLst>
                <a:lin ang="5400000" scaled="0"/>
              </a:gradFill>
            </a:endParaRPr>
          </a:p>
        </p:txBody>
      </p:sp>
      <p:pic>
        <p:nvPicPr>
          <p:cNvPr id="7202" name="Picture 12" descr="SQLAzurelogo_BlkText.png"/>
          <p:cNvPicPr>
            <a:picLocks noChangeAspect="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490"/>
          <a:stretch>
            <a:fillRect/>
          </a:stretch>
        </p:blipFill>
        <p:spPr bwMode="auto">
          <a:xfrm>
            <a:off x="4799013" y="1039306"/>
            <a:ext cx="2603500" cy="8556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03" name="Picture 19" descr="E:\RESOURCES\DVD_ART36\Artwork_Imagery\Icons - Illustrations\_ XML ICONS\Database 4 blue.png"/>
          <p:cNvPicPr>
            <a:picLocks noChangeAspect="1" noChangeArrowheads="1"/>
          </p:cNvPicPr>
          <p:nvPr/>
        </p:nvPicPr>
        <p:blipFill>
          <a:blip r:embed="rId1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19688" y="2131506"/>
            <a:ext cx="431800" cy="3508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204" name="TextBox 21"/>
          <p:cNvSpPr txBox="1">
            <a:spLocks noChangeArrowheads="1"/>
          </p:cNvSpPr>
          <p:nvPr/>
        </p:nvSpPr>
        <p:spPr bwMode="auto">
          <a:xfrm>
            <a:off x="4706938" y="2464881"/>
            <a:ext cx="1363662" cy="292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300" b="1">
                <a:solidFill>
                  <a:srgbClr val="FFFFFF"/>
                </a:solidFill>
                <a:latin typeface="Segoe" charset="0"/>
              </a:rPr>
              <a:t>Relational data</a:t>
            </a:r>
          </a:p>
        </p:txBody>
      </p:sp>
      <p:sp>
        <p:nvSpPr>
          <p:cNvPr id="7205" name="TextBox 20"/>
          <p:cNvSpPr txBox="1">
            <a:spLocks noChangeArrowheads="1"/>
          </p:cNvSpPr>
          <p:nvPr/>
        </p:nvSpPr>
        <p:spPr bwMode="auto">
          <a:xfrm>
            <a:off x="6407150" y="2445831"/>
            <a:ext cx="1223963" cy="292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300" b="1">
                <a:solidFill>
                  <a:srgbClr val="FFFFFF"/>
                </a:solidFill>
                <a:latin typeface="Segoe" charset="0"/>
              </a:rPr>
              <a:t>Management</a:t>
            </a:r>
          </a:p>
        </p:txBody>
      </p:sp>
      <p:pic>
        <p:nvPicPr>
          <p:cNvPr id="7206" name="Picture 2" descr="C:\Work\Katmai Marketing\PAG_icon library\PAG_icon library\Database blue.png"/>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11975" y="2183894"/>
            <a:ext cx="231775" cy="2809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1" name="Rectangle 70"/>
          <p:cNvSpPr/>
          <p:nvPr/>
        </p:nvSpPr>
        <p:spPr bwMode="auto">
          <a:xfrm>
            <a:off x="8163228" y="1039305"/>
            <a:ext cx="3781987" cy="1882350"/>
          </a:xfrm>
          <a:prstGeom prst="rect">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1400" spc="-50" dirty="0">
              <a:gradFill>
                <a:gsLst>
                  <a:gs pos="0">
                    <a:srgbClr val="000000"/>
                  </a:gs>
                  <a:gs pos="100000">
                    <a:srgbClr val="000000"/>
                  </a:gs>
                </a:gsLst>
                <a:lin ang="5400000" scaled="0"/>
              </a:gradFill>
            </a:endParaRPr>
          </a:p>
        </p:txBody>
      </p:sp>
      <p:pic>
        <p:nvPicPr>
          <p:cNvPr id="7210" name="Picture 3" descr="D:\Resource DVD 35\DVD_ART35\Artwork_Imagery\Icons - Illustrations\_XML ICONS\Message Bus network connection.png"/>
          <p:cNvPicPr>
            <a:picLocks noChangeAspect="1" noChangeArrowheads="1"/>
          </p:cNvPicPr>
          <p:nvPr/>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12225" y="2244219"/>
            <a:ext cx="406400" cy="2206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211" name="TextBox 72"/>
          <p:cNvSpPr txBox="1">
            <a:spLocks noChangeArrowheads="1"/>
          </p:cNvSpPr>
          <p:nvPr/>
        </p:nvSpPr>
        <p:spPr bwMode="auto">
          <a:xfrm>
            <a:off x="8555038" y="2449006"/>
            <a:ext cx="1168400" cy="292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300" b="1">
                <a:solidFill>
                  <a:srgbClr val="FFFFFF"/>
                </a:solidFill>
                <a:latin typeface="Segoe" charset="0"/>
              </a:rPr>
              <a:t>Connectivity</a:t>
            </a:r>
          </a:p>
        </p:txBody>
      </p:sp>
      <p:pic>
        <p:nvPicPr>
          <p:cNvPr id="7212" name="Picture 73" descr="hand.png"/>
          <p:cNvPicPr>
            <a:picLocks noChangeAspect="1"/>
          </p:cNvPicPr>
          <p:nvPr/>
        </p:nvPicPr>
        <p:blipFill>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506075" y="2139444"/>
            <a:ext cx="255588" cy="306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213" name="TextBox 74"/>
          <p:cNvSpPr txBox="1">
            <a:spLocks noChangeArrowheads="1"/>
          </p:cNvSpPr>
          <p:nvPr/>
        </p:nvSpPr>
        <p:spPr bwMode="auto">
          <a:xfrm>
            <a:off x="10012363" y="2464881"/>
            <a:ext cx="1308100" cy="292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300" b="1">
                <a:solidFill>
                  <a:srgbClr val="FFFFFF"/>
                </a:solidFill>
                <a:latin typeface="Segoe" charset="0"/>
              </a:rPr>
              <a:t>Access control</a:t>
            </a:r>
          </a:p>
        </p:txBody>
      </p:sp>
      <p:pic>
        <p:nvPicPr>
          <p:cNvPr id="7214" name="Picture 5" descr="E:\RESOURCES\PPT Resources\RESOURCE DVD 35\Artwork_Imagery\Shapes\Arrows\Blue Gradient Collection\arrow 0 blue arrow double headed 1-6.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21613" y="1677481"/>
            <a:ext cx="738187" cy="641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15" name="Picture 3" descr="D:\AA - Microsoft\Events DVD 35\DVD_ART35\Logos\Azure Services Platform\Windows Azure\Windows Azure logo bl.png"/>
          <p:cNvPicPr>
            <a:picLocks noChangeAspect="1" noChangeArrowheads="1"/>
          </p:cNvPicPr>
          <p:nvPr/>
        </p:nvPicPr>
        <p:blipFill>
          <a:blip r:embed="rId1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475663" y="1383794"/>
            <a:ext cx="1831975" cy="2936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 name="Rectangle 2"/>
          <p:cNvSpPr/>
          <p:nvPr/>
        </p:nvSpPr>
        <p:spPr>
          <a:xfrm>
            <a:off x="10277952" y="1393071"/>
            <a:ext cx="812723" cy="307777"/>
          </a:xfrm>
          <a:prstGeom prst="rect">
            <a:avLst/>
          </a:prstGeom>
        </p:spPr>
        <p:txBody>
          <a:bodyPr wrap="none">
            <a:spAutoFit/>
          </a:bodyPr>
          <a:lstStyle/>
          <a:p>
            <a:pPr algn="ctr" defTabSz="914099">
              <a:defRPr/>
            </a:pPr>
            <a:r>
              <a:rPr lang="en-US" sz="1400" spc="-50" dirty="0">
                <a:gradFill>
                  <a:gsLst>
                    <a:gs pos="0">
                      <a:srgbClr val="000000"/>
                    </a:gs>
                    <a:gs pos="100000">
                      <a:srgbClr val="000000"/>
                    </a:gs>
                  </a:gsLst>
                  <a:lin ang="5400000" scaled="0"/>
                </a:gradFill>
                <a:latin typeface="+mn-lt"/>
                <a:cs typeface="+mn-cs"/>
              </a:rPr>
              <a:t>platform</a:t>
            </a:r>
          </a:p>
        </p:txBody>
      </p:sp>
      <p:pic>
        <p:nvPicPr>
          <p:cNvPr id="7217" name="Picture 5" descr="E:\RESOURCES\PPT Resources\RESOURCE DVD 35\Artwork_Imagery\Shapes\Arrows\Blue Gradient Collection\arrow 0 blue arrow double headed 1-6.png"/>
          <p:cNvPicPr>
            <a:picLocks noChangeAspect="1" noChangeArrowheads="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89388" y="1645731"/>
            <a:ext cx="736600" cy="641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 name="Rectangle 4"/>
          <p:cNvSpPr/>
          <p:nvPr/>
        </p:nvSpPr>
        <p:spPr>
          <a:xfrm>
            <a:off x="8708528" y="1631840"/>
            <a:ext cx="921791" cy="307777"/>
          </a:xfrm>
          <a:prstGeom prst="rect">
            <a:avLst/>
          </a:prstGeom>
        </p:spPr>
        <p:txBody>
          <a:bodyPr wrap="none">
            <a:spAutoFit/>
          </a:bodyPr>
          <a:lstStyle/>
          <a:p>
            <a:pPr algn="ctr" defTabSz="914099">
              <a:defRPr/>
            </a:pPr>
            <a:r>
              <a:rPr lang="en-US" sz="1400" spc="-50" dirty="0">
                <a:gradFill>
                  <a:gsLst>
                    <a:gs pos="0">
                      <a:srgbClr val="000000"/>
                    </a:gs>
                    <a:gs pos="100000">
                      <a:srgbClr val="000000"/>
                    </a:gs>
                  </a:gsLst>
                  <a:lin ang="5400000" scaled="0"/>
                </a:gradFill>
                <a:latin typeface="+mn-lt"/>
                <a:cs typeface="+mn-cs"/>
              </a:rPr>
              <a:t>AppFabric</a:t>
            </a:r>
          </a:p>
        </p:txBody>
      </p:sp>
      <p:sp>
        <p:nvSpPr>
          <p:cNvPr id="53" name="Freeform 9"/>
          <p:cNvSpPr>
            <a:spLocks/>
          </p:cNvSpPr>
          <p:nvPr/>
        </p:nvSpPr>
        <p:spPr bwMode="auto">
          <a:xfrm>
            <a:off x="9542150" y="256022"/>
            <a:ext cx="1548525" cy="668127"/>
          </a:xfrm>
          <a:custGeom>
            <a:avLst/>
            <a:gdLst/>
            <a:ahLst/>
            <a:cxnLst>
              <a:cxn ang="0">
                <a:pos x="337" y="272"/>
              </a:cxn>
              <a:cxn ang="0">
                <a:pos x="309" y="258"/>
              </a:cxn>
              <a:cxn ang="0">
                <a:pos x="285" y="263"/>
              </a:cxn>
              <a:cxn ang="0">
                <a:pos x="268" y="254"/>
              </a:cxn>
              <a:cxn ang="0">
                <a:pos x="251" y="264"/>
              </a:cxn>
              <a:cxn ang="0">
                <a:pos x="213" y="263"/>
              </a:cxn>
              <a:cxn ang="0">
                <a:pos x="132" y="260"/>
              </a:cxn>
              <a:cxn ang="0">
                <a:pos x="106" y="272"/>
              </a:cxn>
              <a:cxn ang="0">
                <a:pos x="57" y="260"/>
              </a:cxn>
              <a:cxn ang="0">
                <a:pos x="48" y="258"/>
              </a:cxn>
              <a:cxn ang="0">
                <a:pos x="11" y="197"/>
              </a:cxn>
              <a:cxn ang="0">
                <a:pos x="26" y="188"/>
              </a:cxn>
              <a:cxn ang="0">
                <a:pos x="60" y="157"/>
              </a:cxn>
              <a:cxn ang="0">
                <a:pos x="66" y="154"/>
              </a:cxn>
              <a:cxn ang="0">
                <a:pos x="98" y="136"/>
              </a:cxn>
              <a:cxn ang="0">
                <a:pos x="105" y="132"/>
              </a:cxn>
              <a:cxn ang="0">
                <a:pos x="123" y="116"/>
              </a:cxn>
              <a:cxn ang="0">
                <a:pos x="124" y="88"/>
              </a:cxn>
              <a:cxn ang="0">
                <a:pos x="135" y="78"/>
              </a:cxn>
              <a:cxn ang="0">
                <a:pos x="153" y="39"/>
              </a:cxn>
              <a:cxn ang="0">
                <a:pos x="170" y="29"/>
              </a:cxn>
              <a:cxn ang="0">
                <a:pos x="203" y="19"/>
              </a:cxn>
              <a:cxn ang="0">
                <a:pos x="222" y="35"/>
              </a:cxn>
              <a:cxn ang="0">
                <a:pos x="242" y="57"/>
              </a:cxn>
              <a:cxn ang="0">
                <a:pos x="276" y="43"/>
              </a:cxn>
              <a:cxn ang="0">
                <a:pos x="301" y="12"/>
              </a:cxn>
              <a:cxn ang="0">
                <a:pos x="321" y="12"/>
              </a:cxn>
              <a:cxn ang="0">
                <a:pos x="333" y="18"/>
              </a:cxn>
              <a:cxn ang="0">
                <a:pos x="401" y="25"/>
              </a:cxn>
              <a:cxn ang="0">
                <a:pos x="409" y="31"/>
              </a:cxn>
              <a:cxn ang="0">
                <a:pos x="441" y="66"/>
              </a:cxn>
              <a:cxn ang="0">
                <a:pos x="444" y="66"/>
              </a:cxn>
              <a:cxn ang="0">
                <a:pos x="518" y="70"/>
              </a:cxn>
              <a:cxn ang="0">
                <a:pos x="534" y="100"/>
              </a:cxn>
              <a:cxn ang="0">
                <a:pos x="533" y="106"/>
              </a:cxn>
              <a:cxn ang="0">
                <a:pos x="554" y="124"/>
              </a:cxn>
              <a:cxn ang="0">
                <a:pos x="559" y="126"/>
              </a:cxn>
              <a:cxn ang="0">
                <a:pos x="581" y="129"/>
              </a:cxn>
              <a:cxn ang="0">
                <a:pos x="631" y="146"/>
              </a:cxn>
              <a:cxn ang="0">
                <a:pos x="634" y="165"/>
              </a:cxn>
              <a:cxn ang="0">
                <a:pos x="636" y="199"/>
              </a:cxn>
              <a:cxn ang="0">
                <a:pos x="634" y="207"/>
              </a:cxn>
              <a:cxn ang="0">
                <a:pos x="569" y="255"/>
              </a:cxn>
              <a:cxn ang="0">
                <a:pos x="523" y="273"/>
              </a:cxn>
              <a:cxn ang="0">
                <a:pos x="475" y="263"/>
              </a:cxn>
              <a:cxn ang="0">
                <a:pos x="453" y="274"/>
              </a:cxn>
              <a:cxn ang="0">
                <a:pos x="401" y="261"/>
              </a:cxn>
              <a:cxn ang="0">
                <a:pos x="377" y="276"/>
              </a:cxn>
            </a:cxnLst>
            <a:rect l="0" t="0" r="r" b="b"/>
            <a:pathLst>
              <a:path w="644" h="277">
                <a:moveTo>
                  <a:pt x="353" y="276"/>
                </a:moveTo>
                <a:cubicBezTo>
                  <a:pt x="348" y="275"/>
                  <a:pt x="342" y="274"/>
                  <a:pt x="337" y="272"/>
                </a:cubicBezTo>
                <a:cubicBezTo>
                  <a:pt x="331" y="270"/>
                  <a:pt x="319" y="264"/>
                  <a:pt x="314" y="261"/>
                </a:cubicBezTo>
                <a:cubicBezTo>
                  <a:pt x="312" y="260"/>
                  <a:pt x="311" y="259"/>
                  <a:pt x="309" y="258"/>
                </a:cubicBezTo>
                <a:cubicBezTo>
                  <a:pt x="308" y="259"/>
                  <a:pt x="307" y="260"/>
                  <a:pt x="306" y="260"/>
                </a:cubicBezTo>
                <a:cubicBezTo>
                  <a:pt x="299" y="264"/>
                  <a:pt x="292" y="265"/>
                  <a:pt x="285" y="263"/>
                </a:cubicBezTo>
                <a:cubicBezTo>
                  <a:pt x="281" y="262"/>
                  <a:pt x="274" y="259"/>
                  <a:pt x="271" y="256"/>
                </a:cubicBezTo>
                <a:cubicBezTo>
                  <a:pt x="270" y="255"/>
                  <a:pt x="269" y="254"/>
                  <a:pt x="268" y="254"/>
                </a:cubicBezTo>
                <a:cubicBezTo>
                  <a:pt x="267" y="255"/>
                  <a:pt x="266" y="255"/>
                  <a:pt x="265" y="256"/>
                </a:cubicBezTo>
                <a:cubicBezTo>
                  <a:pt x="262" y="259"/>
                  <a:pt x="256" y="262"/>
                  <a:pt x="251" y="264"/>
                </a:cubicBezTo>
                <a:cubicBezTo>
                  <a:pt x="243" y="266"/>
                  <a:pt x="228" y="265"/>
                  <a:pt x="218" y="262"/>
                </a:cubicBezTo>
                <a:cubicBezTo>
                  <a:pt x="216" y="261"/>
                  <a:pt x="216" y="261"/>
                  <a:pt x="213" y="263"/>
                </a:cubicBezTo>
                <a:cubicBezTo>
                  <a:pt x="193" y="277"/>
                  <a:pt x="165" y="277"/>
                  <a:pt x="138" y="263"/>
                </a:cubicBezTo>
                <a:cubicBezTo>
                  <a:pt x="135" y="262"/>
                  <a:pt x="132" y="260"/>
                  <a:pt x="132" y="260"/>
                </a:cubicBezTo>
                <a:cubicBezTo>
                  <a:pt x="131" y="259"/>
                  <a:pt x="130" y="260"/>
                  <a:pt x="127" y="262"/>
                </a:cubicBezTo>
                <a:cubicBezTo>
                  <a:pt x="121" y="267"/>
                  <a:pt x="114" y="270"/>
                  <a:pt x="106" y="272"/>
                </a:cubicBezTo>
                <a:cubicBezTo>
                  <a:pt x="101" y="273"/>
                  <a:pt x="91" y="273"/>
                  <a:pt x="86" y="272"/>
                </a:cubicBezTo>
                <a:cubicBezTo>
                  <a:pt x="77" y="270"/>
                  <a:pt x="66" y="265"/>
                  <a:pt x="57" y="260"/>
                </a:cubicBezTo>
                <a:cubicBezTo>
                  <a:pt x="56" y="259"/>
                  <a:pt x="55" y="258"/>
                  <a:pt x="53" y="257"/>
                </a:cubicBezTo>
                <a:cubicBezTo>
                  <a:pt x="52" y="257"/>
                  <a:pt x="50" y="257"/>
                  <a:pt x="48" y="258"/>
                </a:cubicBezTo>
                <a:cubicBezTo>
                  <a:pt x="38" y="259"/>
                  <a:pt x="27" y="256"/>
                  <a:pt x="19" y="249"/>
                </a:cubicBezTo>
                <a:cubicBezTo>
                  <a:pt x="4" y="237"/>
                  <a:pt x="0" y="210"/>
                  <a:pt x="11" y="197"/>
                </a:cubicBezTo>
                <a:cubicBezTo>
                  <a:pt x="14" y="194"/>
                  <a:pt x="20" y="191"/>
                  <a:pt x="25" y="191"/>
                </a:cubicBezTo>
                <a:cubicBezTo>
                  <a:pt x="26" y="191"/>
                  <a:pt x="26" y="190"/>
                  <a:pt x="26" y="188"/>
                </a:cubicBezTo>
                <a:cubicBezTo>
                  <a:pt x="26" y="183"/>
                  <a:pt x="27" y="178"/>
                  <a:pt x="29" y="174"/>
                </a:cubicBezTo>
                <a:cubicBezTo>
                  <a:pt x="34" y="164"/>
                  <a:pt x="45" y="158"/>
                  <a:pt x="60" y="157"/>
                </a:cubicBezTo>
                <a:cubicBezTo>
                  <a:pt x="61" y="157"/>
                  <a:pt x="63" y="157"/>
                  <a:pt x="65" y="157"/>
                </a:cubicBezTo>
                <a:cubicBezTo>
                  <a:pt x="65" y="156"/>
                  <a:pt x="66" y="155"/>
                  <a:pt x="66" y="154"/>
                </a:cubicBezTo>
                <a:cubicBezTo>
                  <a:pt x="70" y="148"/>
                  <a:pt x="76" y="141"/>
                  <a:pt x="82" y="138"/>
                </a:cubicBezTo>
                <a:cubicBezTo>
                  <a:pt x="87" y="136"/>
                  <a:pt x="91" y="135"/>
                  <a:pt x="98" y="136"/>
                </a:cubicBezTo>
                <a:cubicBezTo>
                  <a:pt x="99" y="136"/>
                  <a:pt x="101" y="136"/>
                  <a:pt x="103" y="136"/>
                </a:cubicBezTo>
                <a:cubicBezTo>
                  <a:pt x="104" y="134"/>
                  <a:pt x="105" y="133"/>
                  <a:pt x="105" y="132"/>
                </a:cubicBezTo>
                <a:cubicBezTo>
                  <a:pt x="109" y="125"/>
                  <a:pt x="115" y="118"/>
                  <a:pt x="121" y="116"/>
                </a:cubicBezTo>
                <a:cubicBezTo>
                  <a:pt x="122" y="116"/>
                  <a:pt x="123" y="116"/>
                  <a:pt x="123" y="116"/>
                </a:cubicBezTo>
                <a:cubicBezTo>
                  <a:pt x="123" y="116"/>
                  <a:pt x="123" y="114"/>
                  <a:pt x="122" y="111"/>
                </a:cubicBezTo>
                <a:cubicBezTo>
                  <a:pt x="120" y="103"/>
                  <a:pt x="121" y="94"/>
                  <a:pt x="124" y="88"/>
                </a:cubicBezTo>
                <a:cubicBezTo>
                  <a:pt x="125" y="85"/>
                  <a:pt x="130" y="81"/>
                  <a:pt x="132" y="79"/>
                </a:cubicBezTo>
                <a:cubicBezTo>
                  <a:pt x="133" y="79"/>
                  <a:pt x="134" y="79"/>
                  <a:pt x="135" y="78"/>
                </a:cubicBezTo>
                <a:cubicBezTo>
                  <a:pt x="135" y="76"/>
                  <a:pt x="135" y="75"/>
                  <a:pt x="135" y="73"/>
                </a:cubicBezTo>
                <a:cubicBezTo>
                  <a:pt x="136" y="58"/>
                  <a:pt x="142" y="46"/>
                  <a:pt x="153" y="39"/>
                </a:cubicBezTo>
                <a:cubicBezTo>
                  <a:pt x="157" y="36"/>
                  <a:pt x="162" y="33"/>
                  <a:pt x="166" y="32"/>
                </a:cubicBezTo>
                <a:cubicBezTo>
                  <a:pt x="168" y="31"/>
                  <a:pt x="169" y="31"/>
                  <a:pt x="170" y="29"/>
                </a:cubicBezTo>
                <a:cubicBezTo>
                  <a:pt x="175" y="23"/>
                  <a:pt x="185" y="18"/>
                  <a:pt x="195" y="18"/>
                </a:cubicBezTo>
                <a:cubicBezTo>
                  <a:pt x="198" y="18"/>
                  <a:pt x="202" y="19"/>
                  <a:pt x="203" y="19"/>
                </a:cubicBezTo>
                <a:cubicBezTo>
                  <a:pt x="210" y="21"/>
                  <a:pt x="215" y="25"/>
                  <a:pt x="218" y="31"/>
                </a:cubicBezTo>
                <a:cubicBezTo>
                  <a:pt x="219" y="34"/>
                  <a:pt x="220" y="35"/>
                  <a:pt x="222" y="35"/>
                </a:cubicBezTo>
                <a:cubicBezTo>
                  <a:pt x="230" y="37"/>
                  <a:pt x="237" y="44"/>
                  <a:pt x="240" y="53"/>
                </a:cubicBezTo>
                <a:cubicBezTo>
                  <a:pt x="241" y="55"/>
                  <a:pt x="241" y="57"/>
                  <a:pt x="242" y="57"/>
                </a:cubicBezTo>
                <a:cubicBezTo>
                  <a:pt x="242" y="57"/>
                  <a:pt x="243" y="56"/>
                  <a:pt x="244" y="55"/>
                </a:cubicBezTo>
                <a:cubicBezTo>
                  <a:pt x="252" y="49"/>
                  <a:pt x="265" y="44"/>
                  <a:pt x="276" y="43"/>
                </a:cubicBezTo>
                <a:cubicBezTo>
                  <a:pt x="282" y="42"/>
                  <a:pt x="282" y="43"/>
                  <a:pt x="282" y="38"/>
                </a:cubicBezTo>
                <a:cubicBezTo>
                  <a:pt x="281" y="27"/>
                  <a:pt x="289" y="16"/>
                  <a:pt x="301" y="12"/>
                </a:cubicBezTo>
                <a:cubicBezTo>
                  <a:pt x="304" y="11"/>
                  <a:pt x="306" y="10"/>
                  <a:pt x="311" y="10"/>
                </a:cubicBezTo>
                <a:cubicBezTo>
                  <a:pt x="316" y="10"/>
                  <a:pt x="317" y="10"/>
                  <a:pt x="321" y="12"/>
                </a:cubicBezTo>
                <a:cubicBezTo>
                  <a:pt x="324" y="13"/>
                  <a:pt x="327" y="14"/>
                  <a:pt x="329" y="16"/>
                </a:cubicBezTo>
                <a:cubicBezTo>
                  <a:pt x="330" y="17"/>
                  <a:pt x="332" y="18"/>
                  <a:pt x="333" y="18"/>
                </a:cubicBezTo>
                <a:cubicBezTo>
                  <a:pt x="335" y="17"/>
                  <a:pt x="336" y="16"/>
                  <a:pt x="338" y="15"/>
                </a:cubicBezTo>
                <a:cubicBezTo>
                  <a:pt x="362" y="0"/>
                  <a:pt x="385" y="4"/>
                  <a:pt x="401" y="25"/>
                </a:cubicBezTo>
                <a:cubicBezTo>
                  <a:pt x="403" y="27"/>
                  <a:pt x="404" y="29"/>
                  <a:pt x="404" y="29"/>
                </a:cubicBezTo>
                <a:cubicBezTo>
                  <a:pt x="404" y="30"/>
                  <a:pt x="406" y="30"/>
                  <a:pt x="409" y="31"/>
                </a:cubicBezTo>
                <a:cubicBezTo>
                  <a:pt x="421" y="34"/>
                  <a:pt x="431" y="41"/>
                  <a:pt x="436" y="51"/>
                </a:cubicBezTo>
                <a:cubicBezTo>
                  <a:pt x="438" y="55"/>
                  <a:pt x="440" y="62"/>
                  <a:pt x="441" y="66"/>
                </a:cubicBezTo>
                <a:cubicBezTo>
                  <a:pt x="441" y="67"/>
                  <a:pt x="441" y="68"/>
                  <a:pt x="441" y="68"/>
                </a:cubicBezTo>
                <a:cubicBezTo>
                  <a:pt x="442" y="68"/>
                  <a:pt x="443" y="67"/>
                  <a:pt x="444" y="66"/>
                </a:cubicBezTo>
                <a:cubicBezTo>
                  <a:pt x="466" y="49"/>
                  <a:pt x="486" y="45"/>
                  <a:pt x="504" y="57"/>
                </a:cubicBezTo>
                <a:cubicBezTo>
                  <a:pt x="509" y="60"/>
                  <a:pt x="514" y="65"/>
                  <a:pt x="518" y="70"/>
                </a:cubicBezTo>
                <a:cubicBezTo>
                  <a:pt x="519" y="72"/>
                  <a:pt x="521" y="74"/>
                  <a:pt x="523" y="75"/>
                </a:cubicBezTo>
                <a:cubicBezTo>
                  <a:pt x="531" y="81"/>
                  <a:pt x="535" y="91"/>
                  <a:pt x="534" y="100"/>
                </a:cubicBezTo>
                <a:cubicBezTo>
                  <a:pt x="534" y="102"/>
                  <a:pt x="533" y="104"/>
                  <a:pt x="533" y="105"/>
                </a:cubicBezTo>
                <a:cubicBezTo>
                  <a:pt x="533" y="106"/>
                  <a:pt x="533" y="106"/>
                  <a:pt x="533" y="106"/>
                </a:cubicBezTo>
                <a:cubicBezTo>
                  <a:pt x="533" y="106"/>
                  <a:pt x="535" y="107"/>
                  <a:pt x="536" y="107"/>
                </a:cubicBezTo>
                <a:cubicBezTo>
                  <a:pt x="544" y="109"/>
                  <a:pt x="550" y="116"/>
                  <a:pt x="554" y="124"/>
                </a:cubicBezTo>
                <a:cubicBezTo>
                  <a:pt x="554" y="125"/>
                  <a:pt x="555" y="126"/>
                  <a:pt x="555" y="127"/>
                </a:cubicBezTo>
                <a:cubicBezTo>
                  <a:pt x="555" y="127"/>
                  <a:pt x="557" y="126"/>
                  <a:pt x="559" y="126"/>
                </a:cubicBezTo>
                <a:cubicBezTo>
                  <a:pt x="566" y="123"/>
                  <a:pt x="573" y="124"/>
                  <a:pt x="578" y="128"/>
                </a:cubicBezTo>
                <a:cubicBezTo>
                  <a:pt x="579" y="128"/>
                  <a:pt x="580" y="129"/>
                  <a:pt x="581" y="129"/>
                </a:cubicBezTo>
                <a:cubicBezTo>
                  <a:pt x="583" y="129"/>
                  <a:pt x="586" y="128"/>
                  <a:pt x="588" y="128"/>
                </a:cubicBezTo>
                <a:cubicBezTo>
                  <a:pt x="611" y="126"/>
                  <a:pt x="626" y="132"/>
                  <a:pt x="631" y="146"/>
                </a:cubicBezTo>
                <a:cubicBezTo>
                  <a:pt x="632" y="149"/>
                  <a:pt x="632" y="157"/>
                  <a:pt x="631" y="160"/>
                </a:cubicBezTo>
                <a:cubicBezTo>
                  <a:pt x="631" y="162"/>
                  <a:pt x="631" y="162"/>
                  <a:pt x="634" y="165"/>
                </a:cubicBezTo>
                <a:cubicBezTo>
                  <a:pt x="635" y="167"/>
                  <a:pt x="637" y="169"/>
                  <a:pt x="638" y="171"/>
                </a:cubicBezTo>
                <a:cubicBezTo>
                  <a:pt x="644" y="181"/>
                  <a:pt x="643" y="191"/>
                  <a:pt x="636" y="199"/>
                </a:cubicBezTo>
                <a:cubicBezTo>
                  <a:pt x="636" y="200"/>
                  <a:pt x="635" y="200"/>
                  <a:pt x="634" y="201"/>
                </a:cubicBezTo>
                <a:cubicBezTo>
                  <a:pt x="634" y="203"/>
                  <a:pt x="634" y="205"/>
                  <a:pt x="634" y="207"/>
                </a:cubicBezTo>
                <a:cubicBezTo>
                  <a:pt x="634" y="234"/>
                  <a:pt x="612" y="252"/>
                  <a:pt x="575" y="254"/>
                </a:cubicBezTo>
                <a:cubicBezTo>
                  <a:pt x="573" y="254"/>
                  <a:pt x="571" y="255"/>
                  <a:pt x="569" y="255"/>
                </a:cubicBezTo>
                <a:cubicBezTo>
                  <a:pt x="568" y="256"/>
                  <a:pt x="567" y="257"/>
                  <a:pt x="566" y="259"/>
                </a:cubicBezTo>
                <a:cubicBezTo>
                  <a:pt x="555" y="269"/>
                  <a:pt x="542" y="274"/>
                  <a:pt x="523" y="273"/>
                </a:cubicBezTo>
                <a:cubicBezTo>
                  <a:pt x="510" y="273"/>
                  <a:pt x="498" y="271"/>
                  <a:pt x="483" y="265"/>
                </a:cubicBezTo>
                <a:cubicBezTo>
                  <a:pt x="480" y="265"/>
                  <a:pt x="478" y="264"/>
                  <a:pt x="475" y="263"/>
                </a:cubicBezTo>
                <a:cubicBezTo>
                  <a:pt x="474" y="264"/>
                  <a:pt x="474" y="264"/>
                  <a:pt x="473" y="265"/>
                </a:cubicBezTo>
                <a:cubicBezTo>
                  <a:pt x="467" y="270"/>
                  <a:pt x="461" y="272"/>
                  <a:pt x="453" y="274"/>
                </a:cubicBezTo>
                <a:cubicBezTo>
                  <a:pt x="440" y="276"/>
                  <a:pt x="422" y="272"/>
                  <a:pt x="406" y="264"/>
                </a:cubicBezTo>
                <a:cubicBezTo>
                  <a:pt x="404" y="263"/>
                  <a:pt x="403" y="262"/>
                  <a:pt x="401" y="261"/>
                </a:cubicBezTo>
                <a:cubicBezTo>
                  <a:pt x="400" y="262"/>
                  <a:pt x="399" y="263"/>
                  <a:pt x="398" y="264"/>
                </a:cubicBezTo>
                <a:cubicBezTo>
                  <a:pt x="391" y="270"/>
                  <a:pt x="385" y="273"/>
                  <a:pt x="377" y="276"/>
                </a:cubicBezTo>
                <a:cubicBezTo>
                  <a:pt x="372" y="277"/>
                  <a:pt x="359" y="277"/>
                  <a:pt x="353" y="276"/>
                </a:cubicBezTo>
                <a:close/>
              </a:path>
            </a:pathLst>
          </a:custGeom>
          <a:blipFill dpi="0" rotWithShape="1">
            <a:blip r:embed="rId17"/>
            <a:srcRect/>
            <a:tile tx="0" ty="0" sx="50000" sy="50000" flip="none" algn="tl"/>
          </a:blipFill>
          <a:ln w="9525">
            <a:noFill/>
            <a:round/>
            <a:headEnd/>
            <a:tailEnd/>
          </a:ln>
          <a:effectLst>
            <a:outerShdw blurRad="304800" algn="ctr" rotWithShape="0">
              <a:schemeClr val="accent2">
                <a:lumMod val="20000"/>
                <a:lumOff val="80000"/>
              </a:schemeClr>
            </a:outerShdw>
          </a:effectLst>
        </p:spPr>
        <p:txBody>
          <a:bodyPr lIns="0" tIns="274320" rIns="0" bIns="0" anchor="ctr"/>
          <a:lstStyle/>
          <a:p>
            <a:pPr algn="ctr" defTabSz="914363" fontAlgn="auto">
              <a:spcBef>
                <a:spcPts val="0"/>
              </a:spcBef>
              <a:spcAft>
                <a:spcPts val="0"/>
              </a:spcAft>
              <a:defRPr/>
            </a:pPr>
            <a:endParaRPr lang="en-US" dirty="0"/>
          </a:p>
        </p:txBody>
      </p:sp>
      <p:grpSp>
        <p:nvGrpSpPr>
          <p:cNvPr id="7" name="Group 6"/>
          <p:cNvGrpSpPr/>
          <p:nvPr/>
        </p:nvGrpSpPr>
        <p:grpSpPr>
          <a:xfrm>
            <a:off x="1065245" y="3675680"/>
            <a:ext cx="10058336" cy="2587960"/>
            <a:chOff x="1065245" y="3675680"/>
            <a:chExt cx="10058336" cy="2587960"/>
          </a:xfrm>
        </p:grpSpPr>
        <p:sp>
          <p:nvSpPr>
            <p:cNvPr id="47" name="Rounded Rectangle 46"/>
            <p:cNvSpPr/>
            <p:nvPr/>
          </p:nvSpPr>
          <p:spPr bwMode="auto">
            <a:xfrm>
              <a:off x="1695450" y="3675680"/>
              <a:ext cx="8810625" cy="2587960"/>
            </a:xfrm>
            <a:prstGeom prst="roundRect">
              <a:avLst>
                <a:gd name="adj" fmla="val 0"/>
              </a:avLst>
            </a:prstGeom>
            <a:gradFill>
              <a:gsLst>
                <a:gs pos="0">
                  <a:srgbClr val="000000">
                    <a:alpha val="0"/>
                  </a:srgbClr>
                </a:gs>
                <a:gs pos="50000">
                  <a:srgbClr val="000000">
                    <a:alpha val="40000"/>
                  </a:srgbClr>
                </a:gs>
                <a:gs pos="10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a:reflection blurRad="6350" stA="52000" endA="300" endPos="35000" dir="5400000" sy="-100000" algn="bl" rotWithShape="0"/>
            </a:effectLst>
          </p:spPr>
          <p:txBody>
            <a:bodyPr anchor="ctr"/>
            <a:lstStyle/>
            <a:p>
              <a:pPr algn="ctr">
                <a:defRPr/>
              </a:pPr>
              <a:endParaRPr lang="en-US" dirty="0"/>
            </a:p>
          </p:txBody>
        </p:sp>
        <p:sp>
          <p:nvSpPr>
            <p:cNvPr id="48" name="TextBox 47"/>
            <p:cNvSpPr txBox="1"/>
            <p:nvPr/>
          </p:nvSpPr>
          <p:spPr>
            <a:xfrm>
              <a:off x="3759200" y="3902051"/>
              <a:ext cx="7364381" cy="424732"/>
            </a:xfrm>
            <a:prstGeom prst="rect">
              <a:avLst/>
            </a:prstGeom>
            <a:noFill/>
          </p:spPr>
          <p:txBody>
            <a:bodyPr wrap="square">
              <a:spAutoFit/>
            </a:bodyPr>
            <a:lstStyle/>
            <a:p>
              <a:pPr marL="0" lvl="1" indent="-155575" algn="ctr" defTabSz="914363" eaLnBrk="0" hangingPunct="0">
                <a:lnSpc>
                  <a:spcPct val="90000"/>
                </a:lnSpc>
                <a:spcBef>
                  <a:spcPts val="600"/>
                </a:spcBef>
                <a:spcAft>
                  <a:spcPts val="1200"/>
                </a:spcAft>
                <a:buClr>
                  <a:srgbClr val="FFC000"/>
                </a:buClr>
                <a:defRPr/>
              </a:pPr>
              <a:r>
                <a:rPr lang="en-US" sz="2400" dirty="0">
                  <a:solidFill>
                    <a:schemeClr val="bg1"/>
                  </a:solidFill>
                </a:rPr>
                <a:t>Developer </a:t>
              </a:r>
              <a:r>
                <a:rPr lang="en-US" sz="2400" dirty="0" smtClean="0">
                  <a:solidFill>
                    <a:schemeClr val="bg1"/>
                  </a:solidFill>
                </a:rPr>
                <a:t>Experience - </a:t>
              </a:r>
              <a:r>
                <a:rPr lang="en-US" sz="2400" dirty="0">
                  <a:solidFill>
                    <a:schemeClr val="bg1"/>
                  </a:solidFill>
                </a:rPr>
                <a:t>Use existing skills and tools.</a:t>
              </a:r>
            </a:p>
          </p:txBody>
        </p:sp>
        <p:pic>
          <p:nvPicPr>
            <p:cNvPr id="7177" name="Picture 13" descr="\\SERVER3\InternalBin\Resource DVD\DVD_ART36\Artwork_Imagery\Icons - Illustrations\_ SUPER VISTA STYLE\server.png"/>
            <p:cNvPicPr>
              <a:picLocks noChangeAspect="1" noChangeArrowheads="1"/>
            </p:cNvPicPr>
            <p:nvPr/>
          </p:nvPicPr>
          <p:blipFill>
            <a:blip r:embed="rId1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36324" y="3806961"/>
              <a:ext cx="531812" cy="5318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178" name="Picture 13" descr="\\SERVER3\InternalBin\Resource DVD\DVD_ART36\Artwork_Imagery\Icons - Illustrations\_ SUPER VISTA STYLE\server.png"/>
            <p:cNvPicPr>
              <a:picLocks noChangeAspect="1" noChangeArrowheads="1"/>
            </p:cNvPicPr>
            <p:nvPr/>
          </p:nvPicPr>
          <p:blipFill>
            <a:blip r:embed="rId1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71274" y="3867286"/>
              <a:ext cx="531812" cy="533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20" name="Picture 14" descr="E:\RESOURCES\DVD_ART36\Logos\Visual Studio\Visual Studio (generic)\Visual Studio (generic) -r h.png"/>
            <p:cNvPicPr>
              <a:picLocks noChangeAspect="1" noChangeArrowheads="1"/>
            </p:cNvPicPr>
            <p:nvPr/>
          </p:nvPicPr>
          <p:blipFill>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5245" y="4947393"/>
              <a:ext cx="3053040" cy="48281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21" name="Picture 4" descr="http://neowide.com/images/neowide/http:__www.sizlopedia.com_wp-content_uploads_php-logo.png"/>
            <p:cNvPicPr>
              <a:picLocks noChangeAspect="1" noChangeArrowheads="1"/>
            </p:cNvPicPr>
            <p:nvPr/>
          </p:nvPicPr>
          <p:blipFill>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782000" y="4947393"/>
              <a:ext cx="1006766" cy="5237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22" name="Picture 51" descr="python.png"/>
            <p:cNvPicPr>
              <a:picLocks noChangeAspect="1"/>
            </p:cNvPicPr>
            <p:nvPr/>
          </p:nvPicPr>
          <p:blipFill>
            <a:blip r:embed="rId21">
              <a:lum bright="10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05975" y="4947393"/>
              <a:ext cx="1461728" cy="42031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23" name="Picture 2" descr="http://picocontainer.org/web/images/eclipse-logo-white.jpg"/>
            <p:cNvPicPr>
              <a:picLocks noChangeAspect="1" noChangeArrowheads="1"/>
            </p:cNvPicPr>
            <p:nvPr/>
          </p:nvPicPr>
          <p:blipFill>
            <a:blip r:embed="rId2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32583" y="4947393"/>
              <a:ext cx="1359095" cy="7915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7224" name="Picture 78"/>
            <p:cNvPicPr>
              <a:picLocks noChangeAspect="1"/>
            </p:cNvPicPr>
            <p:nvPr/>
          </p:nvPicPr>
          <p:blipFill>
            <a:blip r:embed="rId2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403061" y="4947393"/>
              <a:ext cx="720520" cy="12064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sp>
        <p:nvSpPr>
          <p:cNvPr id="50" name="Slide Number Placeholder 3"/>
          <p:cNvSpPr txBox="1">
            <a:spLocks/>
          </p:cNvSpPr>
          <p:nvPr/>
        </p:nvSpPr>
        <p:spPr>
          <a:xfrm>
            <a:off x="11692889" y="6492875"/>
            <a:ext cx="495935"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r"/>
            <a:r>
              <a:rPr lang="en-US" sz="1400" smtClean="0">
                <a:solidFill>
                  <a:schemeClr val="bg1"/>
                </a:solidFill>
              </a:rPr>
              <a:t> </a:t>
            </a:r>
            <a:fld id="{40E23B03-6AFE-40A9-BC2C-E89E0B2C5091}" type="slidenum">
              <a:rPr lang="en-US" sz="1400" smtClean="0">
                <a:solidFill>
                  <a:schemeClr val="bg1"/>
                </a:solidFill>
              </a:rPr>
              <a:pPr algn="r"/>
              <a:t>8</a:t>
            </a:fld>
            <a:endParaRPr lang="en-US" sz="1400" dirty="0">
              <a:solidFill>
                <a:schemeClr val="bg1"/>
              </a:solidFill>
            </a:endParaRP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SimonWi Blue Template 2007">
  <a:themeElements>
    <a:clrScheme name="SimonWi 200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AC08F"/>
      </a:hlink>
      <a:folHlink>
        <a:srgbClr val="FAC08F"/>
      </a:folHlink>
    </a:clrScheme>
    <a:fontScheme name="Custom 1">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8831</TotalTime>
  <Words>1638</Words>
  <Application>Microsoft Macintosh PowerPoint</Application>
  <PresentationFormat>Custom</PresentationFormat>
  <Paragraphs>299</Paragraphs>
  <Slides>24</Slides>
  <Notes>4</Notes>
  <HiddenSlides>0</HiddenSlides>
  <MMClips>0</MMClips>
  <ScaleCrop>false</ScaleCrop>
  <HeadingPairs>
    <vt:vector size="4" baseType="variant">
      <vt:variant>
        <vt:lpstr>Design Template</vt:lpstr>
      </vt:variant>
      <vt:variant>
        <vt:i4>2</vt:i4>
      </vt:variant>
      <vt:variant>
        <vt:lpstr>Slide Titles</vt:lpstr>
      </vt:variant>
      <vt:variant>
        <vt:i4>24</vt:i4>
      </vt:variant>
    </vt:vector>
  </HeadingPairs>
  <TitlesOfParts>
    <vt:vector size="26" baseType="lpstr">
      <vt:lpstr>Office Theme</vt:lpstr>
      <vt:lpstr>4_SimonWi Blue Template 2007</vt:lpstr>
      <vt:lpstr>Harnessing the Cloud to Create Social Mobile Apps That Scale</vt:lpstr>
      <vt:lpstr>Agenda – Using the Cloud to…</vt:lpstr>
      <vt:lpstr>Mobile Usage of Smartphones Simply Exploding</vt:lpstr>
      <vt:lpstr>Social is Getting Bigger Too, Particularly on Mobile</vt:lpstr>
      <vt:lpstr>Social Promotions running on Facebook spike easy</vt:lpstr>
      <vt:lpstr>But Social Apps, Well That’s Another Story: They Need Amazing Scale</vt:lpstr>
      <vt:lpstr>So Let’s Talk About Relevant Design Patterns</vt:lpstr>
      <vt:lpstr>Multiple Devices All Talking to the Cloud</vt:lpstr>
      <vt:lpstr>So…. What is the Windows Azure Platform?</vt:lpstr>
      <vt:lpstr>Data Strategies for Cloud Scale Apps</vt:lpstr>
      <vt:lpstr>Scaling to millions in the Cloud</vt:lpstr>
      <vt:lpstr>Client side Javascript and HTML 5 Features</vt:lpstr>
      <vt:lpstr>Using the Windows Azure Toolkit for scheduling </vt:lpstr>
      <vt:lpstr>Examples – Ruby Tuesday Bracket challenge</vt:lpstr>
      <vt:lpstr>Ruby Tuesday Facebook Leaderboard</vt:lpstr>
      <vt:lpstr>Ruby Tuesday Bracket – Viewable from Devices also</vt:lpstr>
      <vt:lpstr>Slide 16</vt:lpstr>
      <vt:lpstr>TownHall</vt:lpstr>
      <vt:lpstr>Examples of Townhall in Actual Use</vt:lpstr>
      <vt:lpstr>Resources you can use today</vt:lpstr>
      <vt:lpstr>Slide 20</vt:lpstr>
      <vt:lpstr>Appendix – Other resources you may like</vt:lpstr>
      <vt:lpstr>Cloud Scenarios</vt:lpstr>
      <vt:lpstr>Extra Credit: Windows Azure Resources</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Pioneers</dc:title>
  <dc:creator>abrahamp</dc:creator>
  <cp:lastModifiedBy>Shirley Bailes</cp:lastModifiedBy>
  <cp:revision>121</cp:revision>
  <dcterms:created xsi:type="dcterms:W3CDTF">2011-04-18T16:31:21Z</dcterms:created>
  <dcterms:modified xsi:type="dcterms:W3CDTF">2011-04-18T16:31:40Z</dcterms:modified>
</cp:coreProperties>
</file>